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42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5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embeddings/oleObject4.bin" ContentType="application/vnd.openxmlformats-officedocument.oleObject"/>
  <Override PartName="/ppt/embeddings/oleObject2.bin" ContentType="application/vnd.openxmlformats-officedocument.oleObject"/>
  <Override PartName="/ppt/theme/theme3.xml" ContentType="application/vnd.openxmlformats-officedocument.theme+xml"/>
  <Override PartName="/ppt/embeddings/oleObject3.bin" ContentType="application/vnd.openxmlformats-officedocument.oleObject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1" r:id="rId3"/>
    <p:sldMasterId id="2147483735" r:id="rId4"/>
    <p:sldMasterId id="2147483747" r:id="rId5"/>
    <p:sldMasterId id="2147483762" r:id="rId6"/>
    <p:sldMasterId id="2147483776" r:id="rId7"/>
    <p:sldMasterId id="2147483790" r:id="rId8"/>
  </p:sldMasterIdLst>
  <p:notesMasterIdLst>
    <p:notesMasterId r:id="rId53"/>
  </p:notesMasterIdLst>
  <p:sldIdLst>
    <p:sldId id="256" r:id="rId9"/>
    <p:sldId id="307" r:id="rId10"/>
    <p:sldId id="308" r:id="rId11"/>
    <p:sldId id="309" r:id="rId12"/>
    <p:sldId id="310" r:id="rId13"/>
    <p:sldId id="311" r:id="rId14"/>
    <p:sldId id="257" r:id="rId15"/>
    <p:sldId id="258" r:id="rId16"/>
    <p:sldId id="259" r:id="rId17"/>
    <p:sldId id="283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8" r:id="rId26"/>
    <p:sldId id="269" r:id="rId27"/>
    <p:sldId id="270" r:id="rId28"/>
    <p:sldId id="271" r:id="rId29"/>
    <p:sldId id="272" r:id="rId30"/>
    <p:sldId id="289" r:id="rId31"/>
    <p:sldId id="299" r:id="rId32"/>
    <p:sldId id="302" r:id="rId33"/>
    <p:sldId id="300" r:id="rId34"/>
    <p:sldId id="273" r:id="rId35"/>
    <p:sldId id="305" r:id="rId36"/>
    <p:sldId id="306" r:id="rId37"/>
    <p:sldId id="318" r:id="rId38"/>
    <p:sldId id="313" r:id="rId39"/>
    <p:sldId id="315" r:id="rId40"/>
    <p:sldId id="314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319" r:id="rId49"/>
    <p:sldId id="281" r:id="rId50"/>
    <p:sldId id="282" r:id="rId51"/>
    <p:sldId id="284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  <a:srgbClr val="FF81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01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1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26" Type="http://schemas.openxmlformats.org/officeDocument/2006/relationships/slide" Target="slides/slide18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34" Type="http://schemas.openxmlformats.org/officeDocument/2006/relationships/slide" Target="slides/slide26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6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24" Type="http://schemas.openxmlformats.org/officeDocument/2006/relationships/slide" Target="slides/slide1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61" Type="http://schemas.openxmlformats.org/officeDocument/2006/relationships/customXml" Target="../customXml/item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56" Type="http://schemas.openxmlformats.org/officeDocument/2006/relationships/viewProps" Target="viewProps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51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7" Type="http://schemas.openxmlformats.org/officeDocument/2006/relationships/slide" Target="slides/slide9.xml"/><Relationship Id="rId46" Type="http://schemas.openxmlformats.org/officeDocument/2006/relationships/slide" Target="slides/slide38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5" Type="http://schemas.openxmlformats.org/officeDocument/2006/relationships/slide" Target="slides/slide17.xml"/><Relationship Id="rId12" Type="http://schemas.openxmlformats.org/officeDocument/2006/relationships/slide" Target="slides/slide4.xml"/><Relationship Id="rId59" Type="http://schemas.openxmlformats.org/officeDocument/2006/relationships/customXml" Target="../customXml/item1.xml"/><Relationship Id="rId54" Type="http://schemas.openxmlformats.org/officeDocument/2006/relationships/printerSettings" Target="printerSettings/printerSettings1.bin"/><Relationship Id="rId41" Type="http://schemas.openxmlformats.org/officeDocument/2006/relationships/slide" Target="slides/slide33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57" Type="http://schemas.openxmlformats.org/officeDocument/2006/relationships/theme" Target="theme/theme1.xml"/><Relationship Id="rId49" Type="http://schemas.openxmlformats.org/officeDocument/2006/relationships/slide" Target="slides/slide41.xml"/><Relationship Id="rId36" Type="http://schemas.openxmlformats.org/officeDocument/2006/relationships/slide" Target="slides/slide28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52" Type="http://schemas.openxmlformats.org/officeDocument/2006/relationships/slide" Target="slides/slide44.xml"/><Relationship Id="rId44" Type="http://schemas.openxmlformats.org/officeDocument/2006/relationships/slide" Target="slides/slide36.xml"/><Relationship Id="rId31" Type="http://schemas.openxmlformats.org/officeDocument/2006/relationships/slide" Target="slides/slide23.xml"/><Relationship Id="rId10" Type="http://schemas.openxmlformats.org/officeDocument/2006/relationships/slide" Target="slides/slide2.xml"/><Relationship Id="rId60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mccefs1\Private\CHCQ\CHCQ%20Projects\ICN\IRB%20V2\IRB%20Management\Trackers\Regulation%20Tracker_TEST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aseline="0" dirty="0"/>
              <a:t>Total Number of Centers (Cumulative)</a:t>
            </a:r>
            <a:endParaRPr lang="en-US" sz="1600" dirty="0"/>
          </a:p>
        </c:rich>
      </c:tx>
      <c:layout>
        <c:manualLayout>
          <c:xMode val="edge"/>
          <c:yMode val="edge"/>
          <c:x val="0.204500181011856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7962534095"/>
          <c:y val="0.139639644347911"/>
          <c:w val="0.84704518552828"/>
          <c:h val="0.640616477818321"/>
        </c:manualLayout>
      </c:layout>
      <c:lineChart>
        <c:grouping val="standard"/>
        <c:varyColors val="0"/>
        <c:ser>
          <c:idx val="0"/>
          <c:order val="0"/>
          <c:tx>
            <c:strRef>
              <c:f>'Join CHART data'!$E$1</c:f>
              <c:strCache>
                <c:ptCount val="1"/>
                <c:pt idx="0">
                  <c:v>Cumulative Actual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5"/>
            <c:spPr>
              <a:solidFill>
                <a:srgbClr val="0070C0"/>
              </a:solidFill>
            </c:spPr>
          </c:marker>
          <c:cat>
            <c:strRef>
              <c:f>'Join CHART data'!$C$2:$C$41</c:f>
              <c:strCache>
                <c:ptCount val="40"/>
                <c:pt idx="0">
                  <c:v>Q1 2006</c:v>
                </c:pt>
                <c:pt idx="1">
                  <c:v>Q2 2006</c:v>
                </c:pt>
                <c:pt idx="2">
                  <c:v>Q3 2006</c:v>
                </c:pt>
                <c:pt idx="3">
                  <c:v>Q4 2006</c:v>
                </c:pt>
                <c:pt idx="4">
                  <c:v>Q1 2007</c:v>
                </c:pt>
                <c:pt idx="5">
                  <c:v>Q2 2007</c:v>
                </c:pt>
                <c:pt idx="6">
                  <c:v>Q3 2007</c:v>
                </c:pt>
                <c:pt idx="7">
                  <c:v>Q4 2007</c:v>
                </c:pt>
                <c:pt idx="8">
                  <c:v>Q1 2008</c:v>
                </c:pt>
                <c:pt idx="9">
                  <c:v>Q2 2008</c:v>
                </c:pt>
                <c:pt idx="10">
                  <c:v>Q3 2008</c:v>
                </c:pt>
                <c:pt idx="11">
                  <c:v>Q4 2008</c:v>
                </c:pt>
                <c:pt idx="12">
                  <c:v>Q1 2009</c:v>
                </c:pt>
                <c:pt idx="13">
                  <c:v>Q2 2009</c:v>
                </c:pt>
                <c:pt idx="14">
                  <c:v>Q3 2009</c:v>
                </c:pt>
                <c:pt idx="15">
                  <c:v>Q4 2009</c:v>
                </c:pt>
                <c:pt idx="16">
                  <c:v>Q1 2010</c:v>
                </c:pt>
                <c:pt idx="17">
                  <c:v>Q2 2010</c:v>
                </c:pt>
                <c:pt idx="18">
                  <c:v>Q3 2010</c:v>
                </c:pt>
                <c:pt idx="19">
                  <c:v>Q4 2010</c:v>
                </c:pt>
                <c:pt idx="20">
                  <c:v>Q1 2011</c:v>
                </c:pt>
                <c:pt idx="21">
                  <c:v>Q2 2011</c:v>
                </c:pt>
                <c:pt idx="22">
                  <c:v>Q3 2011</c:v>
                </c:pt>
                <c:pt idx="23">
                  <c:v>Q4 2011</c:v>
                </c:pt>
                <c:pt idx="24">
                  <c:v>Q1 2012</c:v>
                </c:pt>
                <c:pt idx="25">
                  <c:v>Q2 2012</c:v>
                </c:pt>
                <c:pt idx="26">
                  <c:v>Q3 2012</c:v>
                </c:pt>
                <c:pt idx="27">
                  <c:v>Q4 2012</c:v>
                </c:pt>
                <c:pt idx="28">
                  <c:v>Q1 2013</c:v>
                </c:pt>
                <c:pt idx="29">
                  <c:v>Q2 2013</c:v>
                </c:pt>
                <c:pt idx="30">
                  <c:v>Q3 2013</c:v>
                </c:pt>
                <c:pt idx="31">
                  <c:v>Q4 2013</c:v>
                </c:pt>
                <c:pt idx="32">
                  <c:v>Q1 2014</c:v>
                </c:pt>
                <c:pt idx="33">
                  <c:v>Q2 2014</c:v>
                </c:pt>
                <c:pt idx="34">
                  <c:v>Q3 2014</c:v>
                </c:pt>
                <c:pt idx="35">
                  <c:v>Q4 2014</c:v>
                </c:pt>
                <c:pt idx="36">
                  <c:v>Q1 2015</c:v>
                </c:pt>
                <c:pt idx="37">
                  <c:v>Q2 2015</c:v>
                </c:pt>
                <c:pt idx="38">
                  <c:v>Q3 2015</c:v>
                </c:pt>
                <c:pt idx="39">
                  <c:v>Q4 2015</c:v>
                </c:pt>
              </c:strCache>
            </c:strRef>
          </c:cat>
          <c:val>
            <c:numRef>
              <c:f>'Join CHART data'!$E$2:$E$41</c:f>
              <c:numCache>
                <c:formatCode>General</c:formatCode>
                <c:ptCount val="40"/>
                <c:pt idx="0">
                  <c:v>2.0</c:v>
                </c:pt>
                <c:pt idx="1">
                  <c:v>6.0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10.0</c:v>
                </c:pt>
                <c:pt idx="6">
                  <c:v>10.0</c:v>
                </c:pt>
                <c:pt idx="7">
                  <c:v>10.0</c:v>
                </c:pt>
                <c:pt idx="8">
                  <c:v>12.0</c:v>
                </c:pt>
                <c:pt idx="9">
                  <c:v>14.0</c:v>
                </c:pt>
                <c:pt idx="10">
                  <c:v>14.0</c:v>
                </c:pt>
                <c:pt idx="11">
                  <c:v>15.0</c:v>
                </c:pt>
                <c:pt idx="12">
                  <c:v>15.0</c:v>
                </c:pt>
                <c:pt idx="13">
                  <c:v>16.0</c:v>
                </c:pt>
                <c:pt idx="14">
                  <c:v>18.0</c:v>
                </c:pt>
                <c:pt idx="15">
                  <c:v>20.0</c:v>
                </c:pt>
                <c:pt idx="16">
                  <c:v>23.0</c:v>
                </c:pt>
                <c:pt idx="17">
                  <c:v>25.0</c:v>
                </c:pt>
                <c:pt idx="18">
                  <c:v>28.0</c:v>
                </c:pt>
                <c:pt idx="19">
                  <c:v>29.0</c:v>
                </c:pt>
                <c:pt idx="20">
                  <c:v>29.0</c:v>
                </c:pt>
                <c:pt idx="21">
                  <c:v>30.0</c:v>
                </c:pt>
                <c:pt idx="22">
                  <c:v>33.0</c:v>
                </c:pt>
                <c:pt idx="23">
                  <c:v>33.0</c:v>
                </c:pt>
                <c:pt idx="24">
                  <c:v>33.0</c:v>
                </c:pt>
                <c:pt idx="25">
                  <c:v>37.0</c:v>
                </c:pt>
                <c:pt idx="26">
                  <c:v>43.0</c:v>
                </c:pt>
                <c:pt idx="27">
                  <c:v>48.0</c:v>
                </c:pt>
                <c:pt idx="28">
                  <c:v>51.0</c:v>
                </c:pt>
                <c:pt idx="29">
                  <c:v>54.0</c:v>
                </c:pt>
                <c:pt idx="30">
                  <c:v>57.0</c:v>
                </c:pt>
                <c:pt idx="31">
                  <c:v>62.0</c:v>
                </c:pt>
                <c:pt idx="32">
                  <c:v>65.0</c:v>
                </c:pt>
                <c:pt idx="33">
                  <c:v>67.0</c:v>
                </c:pt>
                <c:pt idx="34">
                  <c:v>71.0</c:v>
                </c:pt>
                <c:pt idx="35">
                  <c:v>71.0</c:v>
                </c:pt>
                <c:pt idx="36">
                  <c:v>73.0</c:v>
                </c:pt>
                <c:pt idx="37">
                  <c:v>76.0</c:v>
                </c:pt>
                <c:pt idx="38">
                  <c:v>76.0</c:v>
                </c:pt>
                <c:pt idx="39">
                  <c:v>76.0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9295688"/>
        <c:axId val="1856021736"/>
      </c:lineChart>
      <c:catAx>
        <c:axId val="-1999295688"/>
        <c:scaling>
          <c:orientation val="minMax"/>
          <c:max val="52.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856021736"/>
        <c:crosses val="autoZero"/>
        <c:auto val="1"/>
        <c:lblAlgn val="ctr"/>
        <c:lblOffset val="100"/>
        <c:noMultiLvlLbl val="1"/>
      </c:catAx>
      <c:valAx>
        <c:axId val="1856021736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rgbClr val="1F497D">
                  <a:lumMod val="20000"/>
                  <a:lumOff val="8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Centers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1999295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8360258846954"/>
          <c:y val="0.94076019460982"/>
          <c:w val="0.623279438911419"/>
          <c:h val="0.05923968349165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57B27-81CB-B849-8A8E-3226A179FE64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83932-4ECB-BC4E-8504-719C36C3F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1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632F7-0EC8-6A48-97CB-10048A9EF473}" type="slidenum">
              <a:rPr lang="en-US"/>
              <a:pPr/>
              <a:t>6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D7FBB0-4799-49A7-BCE6-20845AAD1633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1DD9A-AABA-7E46-A1AA-F21D71BB8DE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25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9850" y="885825"/>
            <a:ext cx="7874000" cy="4430713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fld id="{C3D06550-F864-D843-8319-1ACFC7CD1137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31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2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F0B24-D337-6A48-ACC5-BDAD96A43F1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2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1" y="260351"/>
            <a:ext cx="2057400" cy="750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50760"/>
            <a:ext cx="5715000" cy="14496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5715000" cy="40005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307427"/>
            <a:ext cx="2286000" cy="2286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581022"/>
            <a:ext cx="2286000" cy="3429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667500" y="3752850"/>
            <a:ext cx="1790700" cy="3429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0131" y="4668121"/>
            <a:ext cx="356677" cy="352045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HI_Logo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6460"/>
            <a:ext cx="30432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69282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47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2096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C9C1BBBF-4504-8248-951B-1479CDB4A2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150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D40E4F35-B51E-3E46-8A84-8C8B131A83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467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218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218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28103973-C042-5546-8EFC-5167B8DA4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02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5780F9E5-13DF-1F40-8620-D19BA45FF4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491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2FC43505-B395-EE49-9374-C8814F68B2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912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EA783E8F-42FE-0542-9483-F2EC98F826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424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05034129-EE13-1147-A365-60AFA1CC13C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115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972A6D4A-4C05-064C-AA1A-ACA91ADFF6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061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08849F5C-12BF-1C47-BFDC-177DF5973F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8229600" cy="33147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679"/>
            <a:ext cx="2057400" cy="4330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679"/>
            <a:ext cx="6019800" cy="4330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EECE7969-59CB-A343-AA74-5DCE8907C6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9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857250"/>
            <a:ext cx="84582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730"/>
            <a:ext cx="8229600" cy="1059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4"/>
            <a:ext cx="8229600" cy="28575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09875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8229600" cy="33147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4599758"/>
            <a:ext cx="7620000" cy="457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4pPr>
            <a:lvl5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EC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085850"/>
            <a:ext cx="3581400" cy="33147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6652" y="1085852"/>
            <a:ext cx="4330148" cy="33147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1800">
                <a:solidFill>
                  <a:schemeClr val="accent5"/>
                </a:solidFill>
              </a:defRPr>
            </a:lvl4pPr>
            <a:lvl5pPr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8229600" cy="3314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 - 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3931920" cy="3314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724400" y="1085852"/>
            <a:ext cx="3931920" cy="3314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085850"/>
            <a:ext cx="3581400" cy="33147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085852"/>
            <a:ext cx="4343400" cy="3314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- Bullete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8229600" cy="3314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3931920" cy="3314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085852"/>
            <a:ext cx="3931920" cy="3314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- Lo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1" y="260351"/>
            <a:ext cx="2057400" cy="750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50760"/>
            <a:ext cx="6477000" cy="14496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86100"/>
            <a:ext cx="6477000" cy="40005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307427"/>
            <a:ext cx="2286000" cy="2286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581022"/>
            <a:ext cx="2286000" cy="3429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667500" y="3752850"/>
            <a:ext cx="1790700" cy="3429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4800600" cy="3314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Content Placeholder 8" descr="circle_dia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94300" y="1060085"/>
            <a:ext cx="3797300" cy="3518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085850"/>
            <a:ext cx="3581400" cy="33147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4343400" cy="3314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3931920" cy="3314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085852"/>
            <a:ext cx="3931920" cy="3314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5593080" y="1245870"/>
            <a:ext cx="3017520" cy="3017520"/>
            <a:chOff x="5013278" y="1883978"/>
            <a:chExt cx="3389743" cy="3389743"/>
          </a:xfrm>
        </p:grpSpPr>
        <p:sp>
          <p:nvSpPr>
            <p:cNvPr id="6" name="Oval 5"/>
            <p:cNvSpPr/>
            <p:nvPr userDrawn="1"/>
          </p:nvSpPr>
          <p:spPr>
            <a:xfrm>
              <a:off x="5013278" y="1883978"/>
              <a:ext cx="3389743" cy="3389743"/>
            </a:xfrm>
            <a:prstGeom prst="ellipse">
              <a:avLst/>
            </a:prstGeom>
            <a:solidFill>
              <a:srgbClr val="CCE8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419963" y="2290663"/>
              <a:ext cx="2576373" cy="2576373"/>
            </a:xfrm>
            <a:prstGeom prst="ellipse">
              <a:avLst/>
            </a:prstGeom>
            <a:solidFill>
              <a:srgbClr val="A4D8B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5786111" y="2656811"/>
              <a:ext cx="1844076" cy="1844076"/>
            </a:xfrm>
            <a:prstGeom prst="ellipse">
              <a:avLst/>
            </a:prstGeom>
            <a:solidFill>
              <a:srgbClr val="74C7A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6168181" y="3038881"/>
              <a:ext cx="1079937" cy="1079937"/>
            </a:xfrm>
            <a:prstGeom prst="ellipse">
              <a:avLst/>
            </a:prstGeom>
            <a:gradFill flip="none" rotWithShape="1">
              <a:gsLst>
                <a:gs pos="0">
                  <a:srgbClr val="89CEAE"/>
                </a:gs>
                <a:gs pos="29000">
                  <a:srgbClr val="A4D8BF"/>
                </a:gs>
                <a:gs pos="62000">
                  <a:srgbClr val="89CEAE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5486400" y="1454150"/>
            <a:ext cx="3276600" cy="2595399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 userDrawn="1">
            <p:ph type="body" sz="quarter" idx="12"/>
          </p:nvPr>
        </p:nvSpPr>
        <p:spPr>
          <a:xfrm>
            <a:off x="5981700" y="1887701"/>
            <a:ext cx="2286000" cy="1862301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 userDrawn="1">
            <p:ph type="body" sz="quarter" idx="11"/>
          </p:nvPr>
        </p:nvSpPr>
        <p:spPr>
          <a:xfrm>
            <a:off x="6390799" y="2287751"/>
            <a:ext cx="1467802" cy="1200150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0"/>
          </p:nvPr>
        </p:nvSpPr>
        <p:spPr>
          <a:xfrm>
            <a:off x="6591300" y="2806866"/>
            <a:ext cx="1066800" cy="20215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 userDrawn="1"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4724400" cy="3314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15" name="Content Placeholder 8" descr="circle_di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94300" y="1060085"/>
            <a:ext cx="3797300" cy="35182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4724400" cy="3314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085850"/>
            <a:ext cx="8229600" cy="33909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0" name="Picture 9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0131" y="4668121"/>
            <a:ext cx="356677" cy="35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628650"/>
            <a:ext cx="8229600" cy="394335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0" name="Picture 9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0131" y="4668121"/>
            <a:ext cx="356677" cy="35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085850"/>
            <a:ext cx="3124200" cy="33147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86200" y="1085852"/>
            <a:ext cx="4800600" cy="331470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506" y="1494238"/>
            <a:ext cx="5943600" cy="20050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251960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713E4-0800-4E8B-B43B-140E4577A4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63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76400" y="4614862"/>
            <a:ext cx="52578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A783E8F-42FE-0542-9483-F2EC98F82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4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1" y="260351"/>
            <a:ext cx="2057400" cy="75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71600" y="1650760"/>
            <a:ext cx="5715000" cy="14496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5715000" cy="40005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307427"/>
            <a:ext cx="2286000" cy="2286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581022"/>
            <a:ext cx="2286000" cy="3429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2"/>
          </p:nvPr>
        </p:nvSpPr>
        <p:spPr>
          <a:xfrm>
            <a:off x="6629400" y="3676650"/>
            <a:ext cx="1790700" cy="3429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72" y="2505080"/>
            <a:ext cx="7653337" cy="364331"/>
          </a:xfrm>
          <a:custGeom>
            <a:avLst/>
            <a:gdLst>
              <a:gd name="T0" fmla="*/ 302203 w 4128"/>
              <a:gd name="T1" fmla="*/ 202829 h 479"/>
              <a:gd name="T2" fmla="*/ 7653337 w 4128"/>
              <a:gd name="T3" fmla="*/ 202829 h 479"/>
              <a:gd name="T4" fmla="*/ 7653337 w 4128"/>
              <a:gd name="T5" fmla="*/ 435068 h 479"/>
              <a:gd name="T6" fmla="*/ 0 w 4128"/>
              <a:gd name="T7" fmla="*/ 447238 h 479"/>
              <a:gd name="T8" fmla="*/ 302203 w 4128"/>
              <a:gd name="T9" fmla="*/ 202829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b="1" smtClean="0">
              <a:solidFill>
                <a:srgbClr val="333333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Monotype Sort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B42D84C8-D2DE-D146-A831-820FCB75F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48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5DA66-FFF4-3E42-A3DD-61F10B448337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80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C899A-9B43-D44D-A721-46233E68382A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8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46C0-3FA8-244A-A8FA-771C03D7424F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6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C1176-1856-DC47-804C-2229127B2BF4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46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9F926-243C-5448-8F42-2E37BFE45F4C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68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EEC5-3087-1149-BAE3-7CE0D633D2CE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69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DA2AF-77E1-6142-89FB-AFF5D27D5EC3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98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6B5D0-9F16-914C-B483-DA5482BF0F12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41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A99F9-F9B2-B34D-800F-C3ED3270B828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6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- Lo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1" y="260351"/>
            <a:ext cx="2057400" cy="75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307427"/>
            <a:ext cx="2286000" cy="2286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581022"/>
            <a:ext cx="2286000" cy="3429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2"/>
          </p:nvPr>
        </p:nvSpPr>
        <p:spPr>
          <a:xfrm>
            <a:off x="6629400" y="3676650"/>
            <a:ext cx="1790700" cy="3429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1650760"/>
            <a:ext cx="6477000" cy="14496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086100"/>
            <a:ext cx="6477000" cy="40005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8A261-83C6-6249-A24C-5E62223018C0}" type="slidenum">
              <a:rPr 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95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7B6E-48D1-EF44-A942-FDB2ABFE5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42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F0B1-65A5-584B-AD3E-CF30CE79B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29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6A514-0568-0D4A-8549-65BA7E732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C2BD9-7BDB-1B41-A7E6-F34BF5C676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207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A2F8-CBA6-2541-AFC5-24C0EA6D6B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93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18FB1-CC7C-6745-B603-0E88334258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105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7EE6-FB00-5749-8B0F-9C064071CB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87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DD60-F8B6-B245-8DF5-79B125E4C1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52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EDAF7-3784-6B49-A764-7CEFFC4EA9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3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1" y="260351"/>
            <a:ext cx="2057400" cy="75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371600" y="1650760"/>
            <a:ext cx="5715000" cy="14496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5715000" cy="40005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307427"/>
            <a:ext cx="2286000" cy="2286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581022"/>
            <a:ext cx="2286000" cy="3429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12"/>
          </p:nvPr>
        </p:nvSpPr>
        <p:spPr>
          <a:xfrm>
            <a:off x="6667500" y="3714750"/>
            <a:ext cx="1790700" cy="3429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FBF6-0EFF-464B-BAD9-84A05F44DE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04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EF4AA-E8D1-2242-9D0C-D84375DE03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96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4479F-5F3A-4F0D-AE5C-F1B5B070B4A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C567-D204-4032-B536-A853E012563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B9402-132C-4844-9963-70811791239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FB5C-8FEB-4B3B-B6CE-348F7EA9527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F2CD-70EE-429A-8376-182E8D448A4C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A641-A264-4BE4-84B1-6B49711FB35C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03C5D-9B82-49B5-82C8-3D411D9BF9E5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3F04E-753D-4EC5-9D02-80B388976847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 - Lo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HI_Reverse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1" y="260351"/>
            <a:ext cx="2057400" cy="75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307427"/>
            <a:ext cx="2286000" cy="2286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009EC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581022"/>
            <a:ext cx="2286000" cy="3429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12"/>
          </p:nvPr>
        </p:nvSpPr>
        <p:spPr>
          <a:xfrm>
            <a:off x="6667500" y="3714750"/>
            <a:ext cx="1790700" cy="3429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ambria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1650760"/>
            <a:ext cx="6477000" cy="14496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3086100"/>
            <a:ext cx="6477000" cy="40005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E7EB-EAD2-482F-8BC7-5818C343AF9E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62E0-66EF-4707-87F8-6C06256E36BA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B7F3-2713-41DD-8B62-4086D751E118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HI_Logo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4078"/>
            <a:ext cx="3048000" cy="8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69295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47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226A5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DBC79-CEA5-40EF-A2CA-40E089EE1F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49D9B-173A-493C-8265-BAE3BCF26B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230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230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D38E2-AB01-4B56-9928-D144BEDAC81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8A90F0-FCED-4DEC-B47C-638F4A654A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4A768C-1124-4EF7-9F26-EA48FCD1BE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913D4-587A-4DCF-B571-D4E6232816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9077"/>
            <a:ext cx="6019800" cy="14496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4418"/>
            <a:ext cx="60198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0131" y="4668121"/>
            <a:ext cx="356677" cy="35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6989E4-5B13-4253-920B-34F5A43776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42DC2-38CE-4770-8AD6-3025F470FB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83DE3-8771-46AD-AF7E-157D74DC3B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680"/>
            <a:ext cx="2057400" cy="43314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680"/>
            <a:ext cx="6019800" cy="43314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CF233-239A-456B-8B02-C6F7748C9B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42" y="342900"/>
            <a:ext cx="7247467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9" y="1485900"/>
            <a:ext cx="8398933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42" y="342900"/>
            <a:ext cx="7247467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9" y="1485900"/>
            <a:ext cx="8398933" cy="30861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4F6C-F49E-4964-9F2C-3852B941B84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46CE-EE15-4549-A8FD-8759B051445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E08D-FCA0-498A-B87C-266663954D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F73-FD09-4310-AEC6-E8F20C6FCBF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0131" y="4668121"/>
            <a:ext cx="356677" cy="3520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71600" y="1529077"/>
            <a:ext cx="6019800" cy="14496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rgbClr val="4556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964418"/>
            <a:ext cx="60198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rgbClr val="455660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4B45-27FC-415C-A8EB-406269632A7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E42-26D8-4213-B41D-B262FA2ECF8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B79C-9124-43FA-9269-F7048490910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12D-C95C-4BA1-9B90-60F55609231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A1EC-3EDD-4B7E-8FAE-5EC2FD7AB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7AE7-F337-4D20-9B3C-FEA5D0ECA5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AB7F-E79E-4775-BA41-EA110C37A2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C4F9B8A-4296-45CE-A09B-471BA07C8F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F85DC51-A778-45A4-ADD0-9509A375DAB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740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4F6C-F49E-4964-9F2C-3852B941B84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46CE-EE15-4549-A8FD-8759B051445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0131" y="4668121"/>
            <a:ext cx="356677" cy="352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E08D-FCA0-498A-B87C-266663954D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DF73-FD09-4310-AEC6-E8F20C6FCBF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4B45-27FC-415C-A8EB-406269632A7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0E42-26D8-4213-B41D-B262FA2ECF8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4B79C-9124-43FA-9269-F7048490910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12D-C95C-4BA1-9B90-60F55609231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A1EC-3EDD-4B7E-8FAE-5EC2FD7AB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7AE7-F337-4D20-9B3C-FEA5D0ECA56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AB7F-E79E-4775-BA41-EA110C37A2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C4F9B8A-4296-45CE-A09B-471BA07C8FA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F85DC51-A778-45A4-ADD0-9509A375DAB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74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theme" Target="../theme/theme1.xml"/><Relationship Id="rId31" Type="http://schemas.openxmlformats.org/officeDocument/2006/relationships/image" Target="../media/image2.jpeg"/><Relationship Id="rId32" Type="http://schemas.openxmlformats.org/officeDocument/2006/relationships/image" Target="../media/image3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5.xml"/><Relationship Id="rId14" Type="http://schemas.openxmlformats.org/officeDocument/2006/relationships/theme" Target="../theme/theme5.xml"/><Relationship Id="rId15" Type="http://schemas.openxmlformats.org/officeDocument/2006/relationships/image" Target="../media/image12.pn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7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8.xml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1726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8330131" y="4668121"/>
            <a:ext cx="356677" cy="3520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240507"/>
            <a:ext cx="552450" cy="273844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60" r:id="rId3"/>
    <p:sldLayoutId id="2147483705" r:id="rId4"/>
    <p:sldLayoutId id="2147483661" r:id="rId5"/>
    <p:sldLayoutId id="2147483706" r:id="rId6"/>
    <p:sldLayoutId id="2147483697" r:id="rId7"/>
    <p:sldLayoutId id="2147483698" r:id="rId8"/>
    <p:sldLayoutId id="2147483699" r:id="rId9"/>
    <p:sldLayoutId id="2147483700" r:id="rId10"/>
    <p:sldLayoutId id="2147483650" r:id="rId11"/>
    <p:sldLayoutId id="2147483695" r:id="rId12"/>
    <p:sldLayoutId id="2147483663" r:id="rId13"/>
    <p:sldLayoutId id="2147483664" r:id="rId14"/>
    <p:sldLayoutId id="2147483665" r:id="rId15"/>
    <p:sldLayoutId id="2147483703" r:id="rId16"/>
    <p:sldLayoutId id="2147483666" r:id="rId17"/>
    <p:sldLayoutId id="2147483696" r:id="rId18"/>
    <p:sldLayoutId id="2147483702" r:id="rId19"/>
    <p:sldLayoutId id="2147483690" r:id="rId20"/>
    <p:sldLayoutId id="2147483667" r:id="rId21"/>
    <p:sldLayoutId id="2147483701" r:id="rId22"/>
    <p:sldLayoutId id="2147483687" r:id="rId23"/>
    <p:sldLayoutId id="2147483689" r:id="rId24"/>
    <p:sldLayoutId id="2147483693" r:id="rId25"/>
    <p:sldLayoutId id="2147483694" r:id="rId26"/>
    <p:sldLayoutId id="2147483668" r:id="rId27"/>
    <p:sldLayoutId id="2147483761" r:id="rId28"/>
    <p:sldLayoutId id="2147483789" r:id="rId2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09EC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Tx/>
        <a:buBlip>
          <a:blip r:embed="rId33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CD4E4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A0A96"/>
            </a:gs>
            <a:gs pos="100000">
              <a:srgbClr val="00000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 smtClean="0">
                <a:solidFill>
                  <a:schemeClr val="bg2"/>
                </a:solidFill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578963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 smtClean="0">
                <a:solidFill>
                  <a:schemeClr val="bg2"/>
                </a:solidFill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578963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 smtClean="0">
                <a:solidFill>
                  <a:schemeClr val="bg2"/>
                </a:solidFill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D928A96B-45B6-3A48-806D-6180E7101D17}" type="slidenum">
              <a:rPr lang="en-US">
                <a:solidFill>
                  <a:srgbClr val="578963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78963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charset="0"/>
        <a:buChar char="§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charset="0"/>
        <a:buChar char="l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CD4775-25B6-4645-BA2B-5421E62B570E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B2672DD-9028-4B13-A0BF-7D7B80B46670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78"/>
            <a:ext cx="8229600" cy="76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22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124" name="Picture 7" descr="IHI_LogoColo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4514850"/>
            <a:ext cx="1676400" cy="4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8600" y="937023"/>
            <a:ext cx="8720138" cy="34528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226A55"/>
              </a:gs>
            </a:gsLst>
            <a:lin ang="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4614862"/>
            <a:ext cx="541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4613674"/>
            <a:ext cx="914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835A7-6A8B-45F0-8F5A-55ED1E5990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─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514D-4485-4529-9339-CA0694C4047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514D-4485-4529-9339-CA0694C4047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C9AA-0718-429D-A8C8-87A4FE21A6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124A"/>
            </a:gs>
            <a:gs pos="100000">
              <a:srgbClr val="0027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78"/>
            <a:ext cx="8229600" cy="76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22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3316" name="Picture 4" descr="IHI_Logo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514850"/>
            <a:ext cx="1700213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1626" y="937023"/>
            <a:ext cx="8537575" cy="345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4614862"/>
            <a:ext cx="52578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4614862"/>
            <a:ext cx="914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A50A96-164A-6B40-9942-BD4668791FB3}" type="slidenum"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400">
          <a:solidFill>
            <a:srgbClr val="FFFF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FFFF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086" y="1587798"/>
            <a:ext cx="5715000" cy="1739964"/>
          </a:xfrm>
        </p:spPr>
        <p:txBody>
          <a:bodyPr/>
          <a:lstStyle/>
          <a:p>
            <a:r>
              <a:rPr lang="en-US" sz="4400" dirty="0" smtClean="0"/>
              <a:t>Collaborative Improvement: A Brief and Recent History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59314" y="279211"/>
            <a:ext cx="5725886" cy="273596"/>
          </a:xfrm>
        </p:spPr>
        <p:txBody>
          <a:bodyPr/>
          <a:lstStyle/>
          <a:p>
            <a:r>
              <a:rPr lang="en-US" sz="1200" dirty="0"/>
              <a:t>Healthcare Learning </a:t>
            </a:r>
            <a:r>
              <a:rPr lang="en-US" sz="1200" dirty="0" err="1"/>
              <a:t>Collaboratives</a:t>
            </a:r>
            <a:r>
              <a:rPr lang="en-US" sz="1200" dirty="0"/>
              <a:t>: </a:t>
            </a:r>
            <a:endParaRPr lang="en-US" sz="1200" dirty="0" smtClean="0"/>
          </a:p>
          <a:p>
            <a:r>
              <a:rPr lang="en-US" sz="1200" dirty="0" smtClean="0"/>
              <a:t>Lessons </a:t>
            </a:r>
            <a:r>
              <a:rPr lang="en-US" sz="1200" dirty="0"/>
              <a:t>Learned and </a:t>
            </a:r>
            <a:r>
              <a:rPr lang="en-US" sz="1200" dirty="0" smtClean="0"/>
              <a:t>Future Opportunities</a:t>
            </a: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99200" y="637265"/>
            <a:ext cx="2286000" cy="342900"/>
          </a:xfrm>
        </p:spPr>
        <p:txBody>
          <a:bodyPr/>
          <a:lstStyle/>
          <a:p>
            <a:r>
              <a:rPr lang="en-US" sz="1050" b="0" dirty="0" smtClean="0"/>
              <a:t>Baltimore, MD: November 4 </a:t>
            </a:r>
            <a:r>
              <a:rPr lang="en-US" sz="1050" b="0" dirty="0"/>
              <a:t>,</a:t>
            </a:r>
            <a:r>
              <a:rPr lang="en-US" sz="1050" b="0" dirty="0" smtClean="0"/>
              <a:t> 2015</a:t>
            </a:r>
            <a:endParaRPr lang="en-US" sz="105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705600" y="3715661"/>
            <a:ext cx="1752600" cy="380093"/>
          </a:xfrm>
        </p:spPr>
        <p:txBody>
          <a:bodyPr/>
          <a:lstStyle/>
          <a:p>
            <a:r>
              <a:rPr lang="en-US" sz="1200" dirty="0" smtClean="0"/>
              <a:t>November 4, 2015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1981200" y="3943350"/>
            <a:ext cx="73152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rgbClr val="9CD4E4"/>
              </a:buClr>
              <a:buSzPct val="85000"/>
              <a:buFontTx/>
              <a:buNone/>
              <a:defRPr sz="1600" b="1" kern="1200">
                <a:solidFill>
                  <a:schemeClr val="bg1"/>
                </a:solidFill>
                <a:latin typeface="Cambria" pitchFamily="18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9CD4E4"/>
              </a:buClr>
              <a:buSzPct val="85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1" smtClean="0">
                <a:cs typeface="Arial"/>
              </a:rPr>
              <a:t>Donald M. Berwick, MD</a:t>
            </a:r>
          </a:p>
          <a:p>
            <a:pPr algn="l"/>
            <a:r>
              <a:rPr lang="en-US" sz="1800" b="0" i="1" smtClean="0">
                <a:cs typeface="Arial"/>
              </a:rPr>
              <a:t>President Emeritus and Senior Fellow</a:t>
            </a:r>
          </a:p>
          <a:p>
            <a:pPr algn="l"/>
            <a:r>
              <a:rPr lang="en-US" sz="1800" b="0" i="1" smtClean="0">
                <a:cs typeface="Arial"/>
              </a:rPr>
              <a:t>Institute for Healthcare Improvement</a:t>
            </a:r>
          </a:p>
          <a:p>
            <a:pPr algn="l"/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35017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38241"/>
            <a:ext cx="6348444" cy="4903663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 rot="20812046">
            <a:off x="5749459" y="1589773"/>
            <a:ext cx="484632" cy="1356782"/>
          </a:xfrm>
          <a:prstGeom prst="up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4179535" y="1499000"/>
            <a:ext cx="484632" cy="1691501"/>
          </a:xfrm>
          <a:prstGeom prst="up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3686828">
            <a:off x="6618924" y="2658656"/>
            <a:ext cx="484632" cy="724673"/>
          </a:xfrm>
          <a:prstGeom prst="up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16200000">
            <a:off x="4791607" y="3719780"/>
            <a:ext cx="484632" cy="983904"/>
          </a:xfrm>
          <a:prstGeom prst="up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60284" y="3116063"/>
            <a:ext cx="1371639" cy="7386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“IHI creates </a:t>
            </a:r>
          </a:p>
          <a:p>
            <a:pPr algn="ctr"/>
            <a:r>
              <a:rPr lang="en-US" sz="1400" b="1" dirty="0" smtClean="0"/>
              <a:t>membership </a:t>
            </a:r>
          </a:p>
          <a:p>
            <a:pPr algn="ctr"/>
            <a:r>
              <a:rPr lang="en-US" sz="1400" b="1" dirty="0" smtClean="0"/>
              <a:t>Organization”</a:t>
            </a:r>
          </a:p>
        </p:txBody>
      </p:sp>
      <p:sp>
        <p:nvSpPr>
          <p:cNvPr id="4" name="Up Arrow 3"/>
          <p:cNvSpPr/>
          <p:nvPr/>
        </p:nvSpPr>
        <p:spPr>
          <a:xfrm>
            <a:off x="2150856" y="1144275"/>
            <a:ext cx="484632" cy="1848055"/>
          </a:xfrm>
          <a:prstGeom prst="up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1617" y="2997990"/>
            <a:ext cx="1930148" cy="7386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“IHI creates the </a:t>
            </a:r>
          </a:p>
          <a:p>
            <a:pPr algn="ctr"/>
            <a:r>
              <a:rPr lang="en-US" sz="1400" b="1" dirty="0" smtClean="0"/>
              <a:t>interpretation of this </a:t>
            </a:r>
          </a:p>
          <a:p>
            <a:pPr algn="ctr"/>
            <a:r>
              <a:rPr lang="en-US" sz="1400" b="1" dirty="0" smtClean="0"/>
              <a:t>around conditions”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0077" y="2890858"/>
            <a:ext cx="139180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“IHI organizes</a:t>
            </a:r>
          </a:p>
          <a:p>
            <a:pPr algn="ctr"/>
            <a:r>
              <a:rPr lang="en-US" sz="1400" b="1" dirty="0" smtClean="0"/>
              <a:t>activities”… </a:t>
            </a:r>
          </a:p>
          <a:p>
            <a:pPr algn="ctr"/>
            <a:r>
              <a:rPr lang="en-US" sz="1400" b="1" dirty="0" smtClean="0"/>
              <a:t>“produces</a:t>
            </a:r>
          </a:p>
          <a:p>
            <a:pPr algn="ctr"/>
            <a:r>
              <a:rPr lang="en-US" sz="1400" b="1" dirty="0"/>
              <a:t>s</a:t>
            </a:r>
            <a:r>
              <a:rPr lang="en-US" sz="1400" b="1" dirty="0" smtClean="0"/>
              <a:t>tories”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1120" y="3935784"/>
            <a:ext cx="833118" cy="7386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“Pain…</a:t>
            </a:r>
          </a:p>
          <a:p>
            <a:r>
              <a:rPr lang="en-US" sz="1400" b="1" dirty="0" smtClean="0"/>
              <a:t>Flow…</a:t>
            </a:r>
          </a:p>
          <a:p>
            <a:r>
              <a:rPr lang="en-US" sz="1400" b="1" dirty="0" smtClean="0"/>
              <a:t>Drugs”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1550" y="241300"/>
            <a:ext cx="552450" cy="273050"/>
          </a:xfrm>
        </p:spPr>
        <p:txBody>
          <a:bodyPr/>
          <a:lstStyle/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10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Breakthrough Series Collaborative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568"/>
            <a:ext cx="8229600" cy="331470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Pick a topic for improvement </a:t>
            </a:r>
            <a:endParaRPr lang="en-US" dirty="0" smtClean="0"/>
          </a:p>
          <a:p>
            <a:pPr lvl="0"/>
            <a:r>
              <a:rPr lang="en-US" dirty="0" smtClean="0"/>
              <a:t>Engage </a:t>
            </a:r>
            <a:r>
              <a:rPr lang="en-US" dirty="0"/>
              <a:t>a panel of experts </a:t>
            </a:r>
            <a:endParaRPr lang="en-US" dirty="0" smtClean="0"/>
          </a:p>
          <a:p>
            <a:pPr lvl="0"/>
            <a:r>
              <a:rPr lang="en-US" dirty="0" smtClean="0"/>
              <a:t>Harvest </a:t>
            </a:r>
            <a:r>
              <a:rPr lang="en-US" dirty="0"/>
              <a:t>“change concepts” </a:t>
            </a:r>
            <a:endParaRPr lang="en-US" dirty="0" smtClean="0"/>
          </a:p>
          <a:p>
            <a:pPr lvl="0"/>
            <a:r>
              <a:rPr lang="en-US" dirty="0" smtClean="0"/>
              <a:t>Invite </a:t>
            </a:r>
            <a:r>
              <a:rPr lang="en-US" dirty="0"/>
              <a:t>care organizations </a:t>
            </a:r>
            <a:r>
              <a:rPr lang="en-US" dirty="0" smtClean="0"/>
              <a:t>to enroll teams </a:t>
            </a:r>
          </a:p>
          <a:p>
            <a:pPr lvl="0"/>
            <a:r>
              <a:rPr lang="en-US" dirty="0" smtClean="0"/>
              <a:t>Launch </a:t>
            </a:r>
            <a:r>
              <a:rPr lang="en-US" dirty="0"/>
              <a:t>a series of </a:t>
            </a:r>
            <a:r>
              <a:rPr lang="en-US" dirty="0" smtClean="0"/>
              <a:t>learning sessions</a:t>
            </a:r>
            <a:endParaRPr lang="en-US" dirty="0"/>
          </a:p>
          <a:p>
            <a:pPr lvl="0"/>
            <a:r>
              <a:rPr lang="en-US" dirty="0"/>
              <a:t>Use the learning sessions </a:t>
            </a:r>
            <a:r>
              <a:rPr lang="en-US" dirty="0" smtClean="0"/>
              <a:t>to </a:t>
            </a:r>
            <a:r>
              <a:rPr lang="en-US" dirty="0"/>
              <a:t>teach </a:t>
            </a:r>
            <a:r>
              <a:rPr lang="en-US" dirty="0" smtClean="0"/>
              <a:t>improvement</a:t>
            </a:r>
            <a:endParaRPr lang="en-US" dirty="0"/>
          </a:p>
          <a:p>
            <a:pPr lvl="0"/>
            <a:r>
              <a:rPr lang="en-US" dirty="0" smtClean="0"/>
              <a:t>Summarize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21" y="0"/>
            <a:ext cx="39829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21" y="0"/>
            <a:ext cx="3982973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885" y="1041292"/>
            <a:ext cx="1659429" cy="116955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1. Ideas</a:t>
            </a:r>
          </a:p>
          <a:p>
            <a:pPr algn="ctr"/>
            <a:r>
              <a:rPr lang="en-US" sz="1400" b="1" dirty="0" smtClean="0"/>
              <a:t>2. Cycle Times</a:t>
            </a:r>
          </a:p>
          <a:p>
            <a:pPr algn="ctr"/>
            <a:r>
              <a:rPr lang="en-US" sz="1400" b="1" dirty="0" smtClean="0"/>
              <a:t>3. Social Support</a:t>
            </a:r>
          </a:p>
          <a:p>
            <a:pPr algn="ctr"/>
            <a:r>
              <a:rPr lang="en-US" sz="1400" b="1" dirty="0" smtClean="0"/>
              <a:t> – Affirmation</a:t>
            </a:r>
          </a:p>
          <a:p>
            <a:pPr algn="ctr"/>
            <a:r>
              <a:rPr lang="en-US" sz="1400" b="1" dirty="0" smtClean="0"/>
              <a:t>“50/50”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372" y="2864322"/>
            <a:ext cx="197021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“If I don’t discover it,</a:t>
            </a:r>
          </a:p>
          <a:p>
            <a:pPr algn="ctr"/>
            <a:r>
              <a:rPr lang="en-US" sz="1400" b="1" dirty="0" smtClean="0"/>
              <a:t>I don’t value it”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4188" y="648083"/>
            <a:ext cx="2359615" cy="7386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“4. Problem level, not</a:t>
            </a:r>
          </a:p>
          <a:p>
            <a:pPr algn="ctr"/>
            <a:r>
              <a:rPr lang="en-US" sz="1400" b="1" dirty="0" err="1" smtClean="0"/>
              <a:t>macrounit</a:t>
            </a:r>
            <a:r>
              <a:rPr lang="en-US" sz="1400" b="1" dirty="0" smtClean="0"/>
              <a:t> level.  Hospital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s a system”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9284" y="1483400"/>
            <a:ext cx="185178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“The real team is at</a:t>
            </a:r>
          </a:p>
          <a:p>
            <a:pPr algn="ctr"/>
            <a:r>
              <a:rPr lang="en-US" sz="1400" b="1" dirty="0"/>
              <a:t>t</a:t>
            </a:r>
            <a:r>
              <a:rPr lang="en-US" sz="1400" b="1" dirty="0" smtClean="0"/>
              <a:t>he hospital”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9628" y="2147076"/>
            <a:ext cx="14798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“Could do cost</a:t>
            </a:r>
          </a:p>
          <a:p>
            <a:pPr algn="ctr"/>
            <a:r>
              <a:rPr lang="en-US" sz="1400" b="1" dirty="0"/>
              <a:t>r</a:t>
            </a:r>
            <a:r>
              <a:rPr lang="en-US" sz="1400" b="1" dirty="0" smtClean="0"/>
              <a:t>eduction”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1401" y="2864322"/>
            <a:ext cx="139189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“Reflection as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 process”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535" y="4155068"/>
            <a:ext cx="198002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“Up front: Ask where</a:t>
            </a:r>
          </a:p>
          <a:p>
            <a:pPr algn="ctr"/>
            <a:r>
              <a:rPr lang="en-US" sz="1400" b="1" dirty="0"/>
              <a:t>i</a:t>
            </a:r>
            <a:r>
              <a:rPr lang="en-US" sz="1400" b="1" dirty="0" smtClean="0"/>
              <a:t>n the system there</a:t>
            </a:r>
          </a:p>
          <a:p>
            <a:pPr algn="ctr"/>
            <a:r>
              <a:rPr lang="en-US" sz="1400" b="1" dirty="0"/>
              <a:t>i</a:t>
            </a:r>
            <a:r>
              <a:rPr lang="en-US" sz="1400" b="1" dirty="0" smtClean="0"/>
              <a:t>s a need for</a:t>
            </a:r>
          </a:p>
          <a:p>
            <a:pPr algn="ctr"/>
            <a:r>
              <a:rPr lang="en-US" sz="1400" b="1" dirty="0" smtClean="0"/>
              <a:t>improvement”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3591" y="3554530"/>
            <a:ext cx="13424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“Observe at</a:t>
            </a:r>
          </a:p>
          <a:p>
            <a:pPr algn="ctr"/>
            <a:r>
              <a:rPr lang="en-US" sz="1400" b="1" dirty="0"/>
              <a:t>s</a:t>
            </a:r>
            <a:r>
              <a:rPr lang="en-US" sz="1400" b="1" dirty="0" smtClean="0"/>
              <a:t>ystem level”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8623" y="121715"/>
            <a:ext cx="152119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“Tom Nolan’s</a:t>
            </a:r>
          </a:p>
          <a:p>
            <a:pPr algn="ctr"/>
            <a:r>
              <a:rPr lang="en-US" sz="1400" b="1" dirty="0"/>
              <a:t>p</a:t>
            </a:r>
            <a:r>
              <a:rPr lang="en-US" sz="1400" b="1" dirty="0" smtClean="0"/>
              <a:t>hone number”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1602" y="0"/>
            <a:ext cx="133882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“Memo to the</a:t>
            </a:r>
          </a:p>
          <a:p>
            <a:pPr algn="ctr"/>
            <a:r>
              <a:rPr lang="en-US" sz="1400" b="1" dirty="0" smtClean="0"/>
              <a:t>Board”</a:t>
            </a:r>
          </a:p>
        </p:txBody>
      </p:sp>
    </p:spTree>
    <p:extLst>
      <p:ext uri="{BB962C8B-B14F-4D97-AF65-F5344CB8AC3E}">
        <p14:creationId xmlns:p14="http://schemas.microsoft.com/office/powerpoint/2010/main" val="23706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hi.org/about/PublishingImages/Nolan_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7" y="1181387"/>
            <a:ext cx="2820761" cy="34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9283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Tom Nolan,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6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5" y="217714"/>
            <a:ext cx="6836229" cy="470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40507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Criteria for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16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7722" y="1230996"/>
            <a:ext cx="8708571" cy="33147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Clinical </a:t>
            </a:r>
            <a:r>
              <a:rPr lang="en-US" dirty="0"/>
              <a:t>importance to patients </a:t>
            </a:r>
            <a:endParaRPr lang="en-US" dirty="0" smtClean="0"/>
          </a:p>
          <a:p>
            <a:r>
              <a:rPr lang="en-US" dirty="0" smtClean="0"/>
              <a:t>Financial importance </a:t>
            </a:r>
            <a:r>
              <a:rPr lang="en-US" dirty="0"/>
              <a:t>to </a:t>
            </a:r>
            <a:r>
              <a:rPr lang="en-US" dirty="0" smtClean="0"/>
              <a:t>organizations</a:t>
            </a:r>
            <a:endParaRPr lang="en-US" dirty="0"/>
          </a:p>
          <a:p>
            <a:r>
              <a:rPr lang="en-US" dirty="0" smtClean="0"/>
              <a:t>Experts have achieved better performance</a:t>
            </a:r>
          </a:p>
          <a:p>
            <a:r>
              <a:rPr lang="en-US" dirty="0" smtClean="0"/>
              <a:t>Choose cycle </a:t>
            </a:r>
            <a:r>
              <a:rPr lang="en-US" dirty="0"/>
              <a:t>times and scale that permitted noticeable improvement within </a:t>
            </a:r>
            <a:r>
              <a:rPr lang="en-US" dirty="0" smtClean="0"/>
              <a:t>weeks </a:t>
            </a:r>
            <a:r>
              <a:rPr lang="en-US" dirty="0"/>
              <a:t>or months </a:t>
            </a:r>
            <a:endParaRPr lang="en-US" dirty="0" smtClean="0"/>
          </a:p>
          <a:p>
            <a:r>
              <a:rPr lang="en-US" dirty="0" smtClean="0"/>
              <a:t>Seek out </a:t>
            </a:r>
            <a:r>
              <a:rPr lang="en-US" dirty="0"/>
              <a:t>best practice sites and great ideas for change.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/>
          <a:stretch/>
        </p:blipFill>
        <p:spPr>
          <a:xfrm>
            <a:off x="2678659" y="304799"/>
            <a:ext cx="3931839" cy="46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52 Breakthrough Series </a:t>
            </a:r>
            <a:r>
              <a:rPr lang="en-US" dirty="0" err="1" smtClean="0"/>
              <a:t>Collaboratives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6" y="974006"/>
            <a:ext cx="5762625" cy="10001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19" y="1480604"/>
            <a:ext cx="5629275" cy="8191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9" y="1836613"/>
            <a:ext cx="5791200" cy="12763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261" y="2154182"/>
            <a:ext cx="5581650" cy="14859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729" y="3153614"/>
            <a:ext cx="5600700" cy="7239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254" y="3617095"/>
            <a:ext cx="5648325" cy="990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0048" y="4210889"/>
            <a:ext cx="5505450" cy="8572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79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507"/>
            <a:ext cx="8229600" cy="5715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Dr. Ken </a:t>
            </a:r>
            <a:r>
              <a:rPr lang="en-US" sz="2800" dirty="0" err="1" smtClean="0"/>
              <a:t>Kizer</a:t>
            </a:r>
            <a:r>
              <a:rPr lang="en-US" sz="2800" dirty="0" smtClean="0"/>
              <a:t>, Veterans Health Administration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19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3074" name="Picture 2" descr="http://kaiserhealthnews.files.wordpress.com/2014/07/kizer-176.jpg?w=176&amp;h=2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8" y="1105726"/>
            <a:ext cx="2706624" cy="378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32B30"/>
                </a:solidFill>
              </a:rPr>
              <a:t>Model I:  Bad Apples</a:t>
            </a:r>
            <a:endParaRPr lang="en-US" b="1" dirty="0">
              <a:solidFill>
                <a:srgbClr val="232B3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4178" name="Rectangle 3"/>
          <p:cNvSpPr>
            <a:spLocks noChangeArrowheads="1"/>
          </p:cNvSpPr>
          <p:nvPr/>
        </p:nvSpPr>
        <p:spPr bwMode="auto">
          <a:xfrm>
            <a:off x="3775878" y="3267053"/>
            <a:ext cx="1426674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400" b="1" dirty="0">
                <a:latin typeface="Arial Rounded MT Bold" charset="0"/>
              </a:rPr>
              <a:t>The </a:t>
            </a:r>
          </a:p>
          <a:p>
            <a:pPr algn="ctr" eaLnBrk="0" hangingPunct="0"/>
            <a:r>
              <a:rPr lang="en-US" sz="2400" b="1" dirty="0">
                <a:latin typeface="Arial Rounded MT Bold" charset="0"/>
              </a:rPr>
              <a:t>Problem</a:t>
            </a:r>
          </a:p>
        </p:txBody>
      </p:sp>
      <p:sp>
        <p:nvSpPr>
          <p:cNvPr id="434179" name="Rectangle 4"/>
          <p:cNvSpPr>
            <a:spLocks noChangeArrowheads="1"/>
          </p:cNvSpPr>
          <p:nvPr/>
        </p:nvSpPr>
        <p:spPr bwMode="auto">
          <a:xfrm>
            <a:off x="3740150" y="4038600"/>
            <a:ext cx="123787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dirty="0">
                <a:latin typeface="Arial Rounded MT Bold" charset="0"/>
              </a:rPr>
              <a:t>Quality</a:t>
            </a:r>
          </a:p>
        </p:txBody>
      </p:sp>
      <p:sp>
        <p:nvSpPr>
          <p:cNvPr id="434180" name="Rectangle 5"/>
          <p:cNvSpPr>
            <a:spLocks noChangeArrowheads="1"/>
          </p:cNvSpPr>
          <p:nvPr/>
        </p:nvSpPr>
        <p:spPr bwMode="auto">
          <a:xfrm>
            <a:off x="450850" y="2803922"/>
            <a:ext cx="176009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dirty="0">
                <a:latin typeface="Arial Rounded MT Bold" charset="0"/>
              </a:rPr>
              <a:t>Frequency</a:t>
            </a:r>
          </a:p>
        </p:txBody>
      </p:sp>
      <p:sp>
        <p:nvSpPr>
          <p:cNvPr id="434181" name="Freeform 6"/>
          <p:cNvSpPr>
            <a:spLocks/>
          </p:cNvSpPr>
          <p:nvPr/>
        </p:nvSpPr>
        <p:spPr bwMode="auto">
          <a:xfrm>
            <a:off x="2737094" y="3473056"/>
            <a:ext cx="654050" cy="565547"/>
          </a:xfrm>
          <a:custGeom>
            <a:avLst/>
            <a:gdLst>
              <a:gd name="T0" fmla="*/ 0 w 463"/>
              <a:gd name="T1" fmla="*/ 2147483647 h 475"/>
              <a:gd name="T2" fmla="*/ 2147483647 w 463"/>
              <a:gd name="T3" fmla="*/ 2147483647 h 475"/>
              <a:gd name="T4" fmla="*/ 2147483647 w 463"/>
              <a:gd name="T5" fmla="*/ 2147483647 h 475"/>
              <a:gd name="T6" fmla="*/ 2147483647 w 463"/>
              <a:gd name="T7" fmla="*/ 2147483647 h 475"/>
              <a:gd name="T8" fmla="*/ 2147483647 w 463"/>
              <a:gd name="T9" fmla="*/ 2147483647 h 475"/>
              <a:gd name="T10" fmla="*/ 2147483647 w 463"/>
              <a:gd name="T11" fmla="*/ 2147483647 h 475"/>
              <a:gd name="T12" fmla="*/ 2147483647 w 463"/>
              <a:gd name="T13" fmla="*/ 2147483647 h 475"/>
              <a:gd name="T14" fmla="*/ 2147483647 w 463"/>
              <a:gd name="T15" fmla="*/ 0 h 475"/>
              <a:gd name="T16" fmla="*/ 2147483647 w 463"/>
              <a:gd name="T17" fmla="*/ 2147483647 h 475"/>
              <a:gd name="T18" fmla="*/ 0 w 463"/>
              <a:gd name="T19" fmla="*/ 2147483647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"/>
              <a:gd name="T31" fmla="*/ 0 h 475"/>
              <a:gd name="T32" fmla="*/ 463 w 463"/>
              <a:gd name="T33" fmla="*/ 475 h 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" h="475">
                <a:moveTo>
                  <a:pt x="0" y="474"/>
                </a:moveTo>
                <a:lnTo>
                  <a:pt x="48" y="462"/>
                </a:lnTo>
                <a:lnTo>
                  <a:pt x="108" y="426"/>
                </a:lnTo>
                <a:lnTo>
                  <a:pt x="174" y="372"/>
                </a:lnTo>
                <a:lnTo>
                  <a:pt x="246" y="300"/>
                </a:lnTo>
                <a:lnTo>
                  <a:pt x="318" y="216"/>
                </a:lnTo>
                <a:lnTo>
                  <a:pt x="390" y="114"/>
                </a:lnTo>
                <a:lnTo>
                  <a:pt x="462" y="0"/>
                </a:lnTo>
                <a:lnTo>
                  <a:pt x="462" y="474"/>
                </a:lnTo>
                <a:lnTo>
                  <a:pt x="0" y="474"/>
                </a:lnTo>
              </a:path>
            </a:pathLst>
          </a:custGeom>
          <a:solidFill>
            <a:srgbClr val="FF0000"/>
          </a:solidFill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4182" name="Freeform 7"/>
          <p:cNvSpPr>
            <a:spLocks/>
          </p:cNvSpPr>
          <p:nvPr/>
        </p:nvSpPr>
        <p:spPr bwMode="auto">
          <a:xfrm>
            <a:off x="2674938" y="2581276"/>
            <a:ext cx="3251200" cy="1457325"/>
          </a:xfrm>
          <a:custGeom>
            <a:avLst/>
            <a:gdLst>
              <a:gd name="T0" fmla="*/ 2147483647 w 2304"/>
              <a:gd name="T1" fmla="*/ 2147483647 h 1224"/>
              <a:gd name="T2" fmla="*/ 2147483647 w 2304"/>
              <a:gd name="T3" fmla="*/ 2147483647 h 1224"/>
              <a:gd name="T4" fmla="*/ 2147483647 w 2304"/>
              <a:gd name="T5" fmla="*/ 2147483647 h 1224"/>
              <a:gd name="T6" fmla="*/ 2147483647 w 2304"/>
              <a:gd name="T7" fmla="*/ 2147483647 h 1224"/>
              <a:gd name="T8" fmla="*/ 2147483647 w 2304"/>
              <a:gd name="T9" fmla="*/ 2147483647 h 1224"/>
              <a:gd name="T10" fmla="*/ 2147483647 w 2304"/>
              <a:gd name="T11" fmla="*/ 2147483647 h 1224"/>
              <a:gd name="T12" fmla="*/ 2147483647 w 2304"/>
              <a:gd name="T13" fmla="*/ 2147483647 h 1224"/>
              <a:gd name="T14" fmla="*/ 2147483647 w 2304"/>
              <a:gd name="T15" fmla="*/ 2147483647 h 1224"/>
              <a:gd name="T16" fmla="*/ 2147483647 w 2304"/>
              <a:gd name="T17" fmla="*/ 2147483647 h 1224"/>
              <a:gd name="T18" fmla="*/ 2147483647 w 2304"/>
              <a:gd name="T19" fmla="*/ 2147483647 h 1224"/>
              <a:gd name="T20" fmla="*/ 2147483647 w 2304"/>
              <a:gd name="T21" fmla="*/ 2147483647 h 1224"/>
              <a:gd name="T22" fmla="*/ 2147483647 w 2304"/>
              <a:gd name="T23" fmla="*/ 2147483647 h 1224"/>
              <a:gd name="T24" fmla="*/ 2147483647 w 2304"/>
              <a:gd name="T25" fmla="*/ 2147483647 h 1224"/>
              <a:gd name="T26" fmla="*/ 2147483647 w 2304"/>
              <a:gd name="T27" fmla="*/ 2147483647 h 1224"/>
              <a:gd name="T28" fmla="*/ 2147483647 w 2304"/>
              <a:gd name="T29" fmla="*/ 2147483647 h 1224"/>
              <a:gd name="T30" fmla="*/ 2147483647 w 2304"/>
              <a:gd name="T31" fmla="*/ 2147483647 h 1224"/>
              <a:gd name="T32" fmla="*/ 2147483647 w 2304"/>
              <a:gd name="T33" fmla="*/ 2147483647 h 1224"/>
              <a:gd name="T34" fmla="*/ 2147483647 w 2304"/>
              <a:gd name="T35" fmla="*/ 2147483647 h 1224"/>
              <a:gd name="T36" fmla="*/ 2147483647 w 2304"/>
              <a:gd name="T37" fmla="*/ 2147483647 h 1224"/>
              <a:gd name="T38" fmla="*/ 2147483647 w 2304"/>
              <a:gd name="T39" fmla="*/ 2147483647 h 1224"/>
              <a:gd name="T40" fmla="*/ 2147483647 w 2304"/>
              <a:gd name="T41" fmla="*/ 2147483647 h 1224"/>
              <a:gd name="T42" fmla="*/ 2147483647 w 2304"/>
              <a:gd name="T43" fmla="*/ 2147483647 h 1224"/>
              <a:gd name="T44" fmla="*/ 2147483647 w 2304"/>
              <a:gd name="T45" fmla="*/ 2147483647 h 1224"/>
              <a:gd name="T46" fmla="*/ 2147483647 w 2304"/>
              <a:gd name="T47" fmla="*/ 2147483647 h 1224"/>
              <a:gd name="T48" fmla="*/ 2147483647 w 2304"/>
              <a:gd name="T49" fmla="*/ 2147483647 h 1224"/>
              <a:gd name="T50" fmla="*/ 2147483647 w 2304"/>
              <a:gd name="T51" fmla="*/ 2147483647 h 1224"/>
              <a:gd name="T52" fmla="*/ 2147483647 w 2304"/>
              <a:gd name="T53" fmla="*/ 2147483647 h 1224"/>
              <a:gd name="T54" fmla="*/ 2147483647 w 2304"/>
              <a:gd name="T55" fmla="*/ 2147483647 h 1224"/>
              <a:gd name="T56" fmla="*/ 2147483647 w 2304"/>
              <a:gd name="T57" fmla="*/ 2147483647 h 1224"/>
              <a:gd name="T58" fmla="*/ 2147483647 w 2304"/>
              <a:gd name="T59" fmla="*/ 2147483647 h 1224"/>
              <a:gd name="T60" fmla="*/ 2147483647 w 2304"/>
              <a:gd name="T61" fmla="*/ 2147483647 h 1224"/>
              <a:gd name="T62" fmla="*/ 2147483647 w 2304"/>
              <a:gd name="T63" fmla="*/ 0 h 1224"/>
              <a:gd name="T64" fmla="*/ 2147483647 w 2304"/>
              <a:gd name="T65" fmla="*/ 2147483647 h 1224"/>
              <a:gd name="T66" fmla="*/ 2147483647 w 2304"/>
              <a:gd name="T67" fmla="*/ 2147483647 h 1224"/>
              <a:gd name="T68" fmla="*/ 2147483647 w 2304"/>
              <a:gd name="T69" fmla="*/ 2147483647 h 1224"/>
              <a:gd name="T70" fmla="*/ 2147483647 w 2304"/>
              <a:gd name="T71" fmla="*/ 2147483647 h 1224"/>
              <a:gd name="T72" fmla="*/ 2147483647 w 2304"/>
              <a:gd name="T73" fmla="*/ 2147483647 h 1224"/>
              <a:gd name="T74" fmla="*/ 2147483647 w 2304"/>
              <a:gd name="T75" fmla="*/ 2147483647 h 1224"/>
              <a:gd name="T76" fmla="*/ 2147483647 w 2304"/>
              <a:gd name="T77" fmla="*/ 2147483647 h 1224"/>
              <a:gd name="T78" fmla="*/ 2147483647 w 2304"/>
              <a:gd name="T79" fmla="*/ 2147483647 h 1224"/>
              <a:gd name="T80" fmla="*/ 2147483647 w 2304"/>
              <a:gd name="T81" fmla="*/ 2147483647 h 1224"/>
              <a:gd name="T82" fmla="*/ 2147483647 w 2304"/>
              <a:gd name="T83" fmla="*/ 2147483647 h 1224"/>
              <a:gd name="T84" fmla="*/ 2147483647 w 2304"/>
              <a:gd name="T85" fmla="*/ 2147483647 h 1224"/>
              <a:gd name="T86" fmla="*/ 2147483647 w 2304"/>
              <a:gd name="T87" fmla="*/ 2147483647 h 1224"/>
              <a:gd name="T88" fmla="*/ 2147483647 w 2304"/>
              <a:gd name="T89" fmla="*/ 2147483647 h 1224"/>
              <a:gd name="T90" fmla="*/ 2147483647 w 2304"/>
              <a:gd name="T91" fmla="*/ 2147483647 h 1224"/>
              <a:gd name="T92" fmla="*/ 2147483647 w 2304"/>
              <a:gd name="T93" fmla="*/ 2147483647 h 1224"/>
              <a:gd name="T94" fmla="*/ 2147483647 w 2304"/>
              <a:gd name="T95" fmla="*/ 2147483647 h 1224"/>
              <a:gd name="T96" fmla="*/ 2147483647 w 2304"/>
              <a:gd name="T97" fmla="*/ 2147483647 h 1224"/>
              <a:gd name="T98" fmla="*/ 2147483647 w 2304"/>
              <a:gd name="T99" fmla="*/ 2147483647 h 1224"/>
              <a:gd name="T100" fmla="*/ 2147483647 w 2304"/>
              <a:gd name="T101" fmla="*/ 2147483647 h 1224"/>
              <a:gd name="T102" fmla="*/ 2147483647 w 2304"/>
              <a:gd name="T103" fmla="*/ 2147483647 h 1224"/>
              <a:gd name="T104" fmla="*/ 2147483647 w 2304"/>
              <a:gd name="T105" fmla="*/ 2147483647 h 1224"/>
              <a:gd name="T106" fmla="*/ 2147483647 w 2304"/>
              <a:gd name="T107" fmla="*/ 2147483647 h 1224"/>
              <a:gd name="T108" fmla="*/ 2147483647 w 2304"/>
              <a:gd name="T109" fmla="*/ 2147483647 h 1224"/>
              <a:gd name="T110" fmla="*/ 2147483647 w 2304"/>
              <a:gd name="T111" fmla="*/ 2147483647 h 1224"/>
              <a:gd name="T112" fmla="*/ 2147483647 w 2304"/>
              <a:gd name="T113" fmla="*/ 2147483647 h 1224"/>
              <a:gd name="T114" fmla="*/ 2147483647 w 2304"/>
              <a:gd name="T115" fmla="*/ 2147483647 h 1224"/>
              <a:gd name="T116" fmla="*/ 2147483647 w 2304"/>
              <a:gd name="T117" fmla="*/ 2147483647 h 1224"/>
              <a:gd name="T118" fmla="*/ 2147483647 w 2304"/>
              <a:gd name="T119" fmla="*/ 2147483647 h 1224"/>
              <a:gd name="T120" fmla="*/ 2147483647 w 2304"/>
              <a:gd name="T121" fmla="*/ 2147483647 h 1224"/>
              <a:gd name="T122" fmla="*/ 2147483647 w 2304"/>
              <a:gd name="T123" fmla="*/ 2147483647 h 1224"/>
              <a:gd name="T124" fmla="*/ 0 w 2304"/>
              <a:gd name="T125" fmla="*/ 2147483647 h 12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04"/>
              <a:gd name="T190" fmla="*/ 0 h 1224"/>
              <a:gd name="T191" fmla="*/ 2304 w 2304"/>
              <a:gd name="T192" fmla="*/ 1224 h 12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04" h="1224">
                <a:moveTo>
                  <a:pt x="2303" y="1223"/>
                </a:moveTo>
                <a:lnTo>
                  <a:pt x="2267" y="1223"/>
                </a:lnTo>
                <a:lnTo>
                  <a:pt x="2225" y="1211"/>
                </a:lnTo>
                <a:lnTo>
                  <a:pt x="2189" y="1193"/>
                </a:lnTo>
                <a:lnTo>
                  <a:pt x="2147" y="1169"/>
                </a:lnTo>
                <a:lnTo>
                  <a:pt x="2111" y="1139"/>
                </a:lnTo>
                <a:lnTo>
                  <a:pt x="2075" y="1103"/>
                </a:lnTo>
                <a:lnTo>
                  <a:pt x="2033" y="1067"/>
                </a:lnTo>
                <a:lnTo>
                  <a:pt x="1997" y="1025"/>
                </a:lnTo>
                <a:lnTo>
                  <a:pt x="1961" y="977"/>
                </a:lnTo>
                <a:lnTo>
                  <a:pt x="1919" y="923"/>
                </a:lnTo>
                <a:lnTo>
                  <a:pt x="1883" y="869"/>
                </a:lnTo>
                <a:lnTo>
                  <a:pt x="1847" y="815"/>
                </a:lnTo>
                <a:lnTo>
                  <a:pt x="1811" y="761"/>
                </a:lnTo>
                <a:lnTo>
                  <a:pt x="1769" y="701"/>
                </a:lnTo>
                <a:lnTo>
                  <a:pt x="1733" y="641"/>
                </a:lnTo>
                <a:lnTo>
                  <a:pt x="1697" y="581"/>
                </a:lnTo>
                <a:lnTo>
                  <a:pt x="1661" y="521"/>
                </a:lnTo>
                <a:lnTo>
                  <a:pt x="1625" y="467"/>
                </a:lnTo>
                <a:lnTo>
                  <a:pt x="1589" y="407"/>
                </a:lnTo>
                <a:lnTo>
                  <a:pt x="1553" y="353"/>
                </a:lnTo>
                <a:lnTo>
                  <a:pt x="1511" y="299"/>
                </a:lnTo>
                <a:lnTo>
                  <a:pt x="1475" y="251"/>
                </a:lnTo>
                <a:lnTo>
                  <a:pt x="1439" y="203"/>
                </a:lnTo>
                <a:lnTo>
                  <a:pt x="1403" y="161"/>
                </a:lnTo>
                <a:lnTo>
                  <a:pt x="1367" y="119"/>
                </a:lnTo>
                <a:lnTo>
                  <a:pt x="1331" y="83"/>
                </a:lnTo>
                <a:lnTo>
                  <a:pt x="1296" y="53"/>
                </a:lnTo>
                <a:lnTo>
                  <a:pt x="1260" y="35"/>
                </a:lnTo>
                <a:lnTo>
                  <a:pt x="1224" y="17"/>
                </a:lnTo>
                <a:lnTo>
                  <a:pt x="1188" y="5"/>
                </a:lnTo>
                <a:lnTo>
                  <a:pt x="1152" y="0"/>
                </a:lnTo>
                <a:lnTo>
                  <a:pt x="1116" y="5"/>
                </a:lnTo>
                <a:lnTo>
                  <a:pt x="1080" y="17"/>
                </a:lnTo>
                <a:lnTo>
                  <a:pt x="1044" y="35"/>
                </a:lnTo>
                <a:lnTo>
                  <a:pt x="1008" y="59"/>
                </a:lnTo>
                <a:lnTo>
                  <a:pt x="972" y="89"/>
                </a:lnTo>
                <a:lnTo>
                  <a:pt x="936" y="125"/>
                </a:lnTo>
                <a:lnTo>
                  <a:pt x="900" y="161"/>
                </a:lnTo>
                <a:lnTo>
                  <a:pt x="864" y="209"/>
                </a:lnTo>
                <a:lnTo>
                  <a:pt x="828" y="251"/>
                </a:lnTo>
                <a:lnTo>
                  <a:pt x="792" y="305"/>
                </a:lnTo>
                <a:lnTo>
                  <a:pt x="756" y="359"/>
                </a:lnTo>
                <a:lnTo>
                  <a:pt x="720" y="413"/>
                </a:lnTo>
                <a:lnTo>
                  <a:pt x="684" y="467"/>
                </a:lnTo>
                <a:lnTo>
                  <a:pt x="648" y="527"/>
                </a:lnTo>
                <a:lnTo>
                  <a:pt x="606" y="587"/>
                </a:lnTo>
                <a:lnTo>
                  <a:pt x="570" y="647"/>
                </a:lnTo>
                <a:lnTo>
                  <a:pt x="534" y="701"/>
                </a:lnTo>
                <a:lnTo>
                  <a:pt x="498" y="761"/>
                </a:lnTo>
                <a:lnTo>
                  <a:pt x="462" y="821"/>
                </a:lnTo>
                <a:lnTo>
                  <a:pt x="426" y="875"/>
                </a:lnTo>
                <a:lnTo>
                  <a:pt x="384" y="929"/>
                </a:lnTo>
                <a:lnTo>
                  <a:pt x="348" y="977"/>
                </a:lnTo>
                <a:lnTo>
                  <a:pt x="312" y="1025"/>
                </a:lnTo>
                <a:lnTo>
                  <a:pt x="270" y="1067"/>
                </a:lnTo>
                <a:lnTo>
                  <a:pt x="234" y="1109"/>
                </a:lnTo>
                <a:lnTo>
                  <a:pt x="198" y="1139"/>
                </a:lnTo>
                <a:lnTo>
                  <a:pt x="156" y="1169"/>
                </a:lnTo>
                <a:lnTo>
                  <a:pt x="120" y="1193"/>
                </a:lnTo>
                <a:lnTo>
                  <a:pt x="78" y="1211"/>
                </a:lnTo>
                <a:lnTo>
                  <a:pt x="42" y="1223"/>
                </a:lnTo>
                <a:lnTo>
                  <a:pt x="0" y="1223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4183" name="Freeform 8"/>
          <p:cNvSpPr>
            <a:spLocks/>
          </p:cNvSpPr>
          <p:nvPr/>
        </p:nvSpPr>
        <p:spPr bwMode="auto">
          <a:xfrm>
            <a:off x="2335213" y="1123950"/>
            <a:ext cx="4470400" cy="2914650"/>
          </a:xfrm>
          <a:custGeom>
            <a:avLst/>
            <a:gdLst>
              <a:gd name="T0" fmla="*/ 0 w 3168"/>
              <a:gd name="T1" fmla="*/ 0 h 2448"/>
              <a:gd name="T2" fmla="*/ 0 w 3168"/>
              <a:gd name="T3" fmla="*/ 2147483647 h 2448"/>
              <a:gd name="T4" fmla="*/ 2147483647 w 3168"/>
              <a:gd name="T5" fmla="*/ 2147483647 h 2448"/>
              <a:gd name="T6" fmla="*/ 0 60000 65536"/>
              <a:gd name="T7" fmla="*/ 0 60000 65536"/>
              <a:gd name="T8" fmla="*/ 0 60000 65536"/>
              <a:gd name="T9" fmla="*/ 0 w 3168"/>
              <a:gd name="T10" fmla="*/ 0 h 2448"/>
              <a:gd name="T11" fmla="*/ 3168 w 3168"/>
              <a:gd name="T12" fmla="*/ 2448 h 2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8" h="2448">
                <a:moveTo>
                  <a:pt x="0" y="0"/>
                </a:moveTo>
                <a:lnTo>
                  <a:pt x="0" y="2447"/>
                </a:lnTo>
                <a:lnTo>
                  <a:pt x="3167" y="244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4184" name="Line 9"/>
          <p:cNvSpPr>
            <a:spLocks noChangeShapeType="1"/>
          </p:cNvSpPr>
          <p:nvPr/>
        </p:nvSpPr>
        <p:spPr bwMode="auto">
          <a:xfrm>
            <a:off x="3394319" y="3487340"/>
            <a:ext cx="0" cy="5512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85" name="Line 10"/>
          <p:cNvSpPr>
            <a:spLocks noChangeShapeType="1"/>
          </p:cNvSpPr>
          <p:nvPr/>
        </p:nvSpPr>
        <p:spPr bwMode="auto">
          <a:xfrm>
            <a:off x="3450440" y="3711054"/>
            <a:ext cx="3254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7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4" y="240507"/>
            <a:ext cx="8810172" cy="571500"/>
          </a:xfrm>
        </p:spPr>
        <p:txBody>
          <a:bodyPr>
            <a:noAutofit/>
          </a:bodyPr>
          <a:lstStyle/>
          <a:p>
            <a:r>
              <a:rPr lang="en-US" sz="3200" dirty="0"/>
              <a:t>Vertically Integrated Service Networks (</a:t>
            </a:r>
            <a:r>
              <a:rPr lang="en-US" sz="3200" dirty="0" smtClean="0"/>
              <a:t>VISNs)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20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230997"/>
            <a:ext cx="8229600" cy="33147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22 </a:t>
            </a:r>
            <a:r>
              <a:rPr lang="en-US" dirty="0" smtClean="0"/>
              <a:t>VISNs; total </a:t>
            </a:r>
            <a:r>
              <a:rPr lang="en-US" dirty="0"/>
              <a:t>of 134 VA </a:t>
            </a:r>
            <a:r>
              <a:rPr lang="en-US" dirty="0" smtClean="0"/>
              <a:t>centers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8-Month Results:</a:t>
            </a:r>
          </a:p>
          <a:p>
            <a:r>
              <a:rPr lang="en-US" dirty="0"/>
              <a:t>M</a:t>
            </a:r>
            <a:r>
              <a:rPr lang="en-US" dirty="0" smtClean="0"/>
              <a:t>edian wait </a:t>
            </a:r>
            <a:r>
              <a:rPr lang="en-US" dirty="0"/>
              <a:t>times </a:t>
            </a:r>
            <a:r>
              <a:rPr lang="en-US" dirty="0" smtClean="0"/>
              <a:t>fell </a:t>
            </a:r>
            <a:r>
              <a:rPr lang="en-US" dirty="0"/>
              <a:t>from 48 </a:t>
            </a:r>
            <a:r>
              <a:rPr lang="en-US" dirty="0" smtClean="0"/>
              <a:t>to </a:t>
            </a:r>
            <a:r>
              <a:rPr lang="en-US" dirty="0"/>
              <a:t>22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54% reduction in wait time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3-Year Results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Wait </a:t>
            </a:r>
            <a:r>
              <a:rPr lang="en-US" dirty="0"/>
              <a:t>times </a:t>
            </a:r>
            <a:r>
              <a:rPr lang="en-US" dirty="0" smtClean="0"/>
              <a:t>fell </a:t>
            </a:r>
            <a:r>
              <a:rPr lang="en-US" dirty="0"/>
              <a:t>from </a:t>
            </a:r>
            <a:r>
              <a:rPr lang="en-US" dirty="0" smtClean="0"/>
              <a:t>&gt;60.4 </a:t>
            </a:r>
            <a:r>
              <a:rPr lang="en-US" dirty="0"/>
              <a:t>days to 28.4 </a:t>
            </a:r>
            <a:r>
              <a:rPr lang="en-US" dirty="0" smtClean="0"/>
              <a:t>days </a:t>
            </a:r>
          </a:p>
          <a:p>
            <a:r>
              <a:rPr lang="en-US" dirty="0" smtClean="0"/>
              <a:t>VISN 2 achieved wait </a:t>
            </a:r>
            <a:r>
              <a:rPr lang="en-US" dirty="0"/>
              <a:t>times of 16 </a:t>
            </a:r>
            <a:r>
              <a:rPr lang="en-US" dirty="0" smtClean="0"/>
              <a:t>days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://i.telegraph.co.uk/multimedia/archive/02423/NHS_242378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04" y="613455"/>
            <a:ext cx="5905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Dr. John Oldham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22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54446"/>
            <a:ext cx="8229600" cy="40384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National Primary Care Development</a:t>
            </a:r>
          </a:p>
          <a:p>
            <a:pPr marL="0" indent="0">
              <a:buNone/>
            </a:pPr>
            <a:r>
              <a:rPr lang="en-US" dirty="0" smtClean="0"/>
              <a:t> Team (PCDT) </a:t>
            </a:r>
          </a:p>
          <a:p>
            <a:pPr marL="0" indent="0">
              <a:buNone/>
            </a:pPr>
            <a:r>
              <a:rPr lang="en-US" dirty="0" smtClean="0"/>
              <a:t>Development Team (NPDT) focus:</a:t>
            </a:r>
          </a:p>
          <a:p>
            <a:pPr lvl="1"/>
            <a:r>
              <a:rPr lang="en-US" sz="2200" dirty="0" smtClean="0"/>
              <a:t>Access </a:t>
            </a:r>
            <a:r>
              <a:rPr lang="en-US" sz="2200" dirty="0"/>
              <a:t>to primary care</a:t>
            </a:r>
          </a:p>
          <a:p>
            <a:pPr lvl="1"/>
            <a:r>
              <a:rPr lang="en-US" sz="2200" dirty="0"/>
              <a:t>Care for patients with proven coronary </a:t>
            </a:r>
            <a:r>
              <a:rPr lang="en-US" sz="2200" dirty="0" smtClean="0"/>
              <a:t>heart </a:t>
            </a:r>
            <a:r>
              <a:rPr lang="en-US" sz="2200" dirty="0"/>
              <a:t>disease</a:t>
            </a:r>
          </a:p>
          <a:p>
            <a:pPr lvl="1"/>
            <a:r>
              <a:rPr lang="en-US" sz="2200" dirty="0"/>
              <a:t>Access to routine secondary care </a:t>
            </a:r>
            <a:r>
              <a:rPr lang="en-US" sz="2200" dirty="0" smtClean="0"/>
              <a:t>services</a:t>
            </a:r>
            <a:r>
              <a:rPr lang="en-US" sz="2200" dirty="0"/>
              <a:t>.</a:t>
            </a:r>
          </a:p>
          <a:p>
            <a:r>
              <a:rPr lang="en-US" dirty="0" smtClean="0"/>
              <a:t>11 regional PCDT organizations</a:t>
            </a:r>
          </a:p>
          <a:p>
            <a:r>
              <a:rPr lang="en-US" dirty="0" smtClean="0"/>
              <a:t>1000 </a:t>
            </a:r>
            <a:r>
              <a:rPr lang="en-US" dirty="0"/>
              <a:t>practices </a:t>
            </a:r>
            <a:r>
              <a:rPr lang="en-US" dirty="0" smtClean="0"/>
              <a:t>in the UK covered 7 </a:t>
            </a:r>
            <a:r>
              <a:rPr lang="en-US" dirty="0"/>
              <a:t>million </a:t>
            </a:r>
            <a:r>
              <a:rPr lang="en-US" dirty="0" smtClean="0"/>
              <a:t>patients</a:t>
            </a:r>
          </a:p>
          <a:p>
            <a:r>
              <a:rPr lang="en-US" dirty="0" smtClean="0"/>
              <a:t>Reduced waiting times for &gt;32 million patients</a:t>
            </a:r>
          </a:p>
          <a:p>
            <a:r>
              <a:rPr lang="en-US" dirty="0" smtClean="0"/>
              <a:t>The </a:t>
            </a:r>
            <a:r>
              <a:rPr lang="en-US" dirty="0"/>
              <a:t>largest improvement </a:t>
            </a:r>
            <a:r>
              <a:rPr lang="en-US" dirty="0" smtClean="0"/>
              <a:t>program </a:t>
            </a:r>
            <a:r>
              <a:rPr lang="en-US" dirty="0"/>
              <a:t>in the </a:t>
            </a:r>
            <a:r>
              <a:rPr lang="en-US" dirty="0" smtClean="0"/>
              <a:t>world, 2002</a:t>
            </a:r>
            <a:endParaRPr lang="en-US" dirty="0"/>
          </a:p>
        </p:txBody>
      </p:sp>
      <p:pic>
        <p:nvPicPr>
          <p:cNvPr id="5122" name="Picture 2" descr="http://cached.imagescaler.hbpl.co.uk/resize/scaleWidth/620/offlinehbpl.hbpl.co.uk/news/PGH/0FD925F4-A6A2-31E3-548E13F4BE2A98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83" y="9656"/>
            <a:ext cx="2834369" cy="188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2057"/>
          <p:cNvGraphicFramePr>
            <a:graphicFrameLocks noChangeAspect="1"/>
          </p:cNvGraphicFramePr>
          <p:nvPr/>
        </p:nvGraphicFramePr>
        <p:xfrm>
          <a:off x="457200" y="571506"/>
          <a:ext cx="8305800" cy="383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Worksheet" r:id="rId3" imgW="9306154" imgH="5724754" progId="Excel.Sheet.8">
                  <p:embed/>
                </p:oleObj>
              </mc:Choice>
              <mc:Fallback>
                <p:oleObj name="Worksheet" r:id="rId3" imgW="9306154" imgH="57247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1506"/>
                        <a:ext cx="8305800" cy="3831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Object 2"/>
          <p:cNvGraphicFramePr>
            <a:graphicFrameLocks noChangeAspect="1"/>
          </p:cNvGraphicFramePr>
          <p:nvPr/>
        </p:nvGraphicFramePr>
        <p:xfrm>
          <a:off x="304800" y="457200"/>
          <a:ext cx="84582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Worksheet" r:id="rId3" imgW="9287104" imgH="5696255" progId="Excel.Sheet.8">
                  <p:embed/>
                </p:oleObj>
              </mc:Choice>
              <mc:Fallback>
                <p:oleObj name="Worksheet" r:id="rId3" imgW="9287104" imgH="569625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84582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Object 2"/>
          <p:cNvGraphicFramePr>
            <a:graphicFrameLocks noChangeAspect="1"/>
          </p:cNvGraphicFramePr>
          <p:nvPr/>
        </p:nvGraphicFramePr>
        <p:xfrm>
          <a:off x="304800" y="228600"/>
          <a:ext cx="8610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Worksheet" r:id="rId3" imgW="9287104" imgH="5696255" progId="Excel.Sheet.8">
                  <p:embed/>
                </p:oleObj>
              </mc:Choice>
              <mc:Fallback>
                <p:oleObj name="Worksheet" r:id="rId3" imgW="9287104" imgH="569625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8610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64558"/>
              </p:ext>
            </p:extLst>
          </p:nvPr>
        </p:nvGraphicFramePr>
        <p:xfrm>
          <a:off x="316241" y="297193"/>
          <a:ext cx="8382000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Worksheet" r:id="rId3" imgW="9744532" imgH="6610769" progId="Excel.Sheet.8">
                  <p:embed/>
                </p:oleObj>
              </mc:Choice>
              <mc:Fallback>
                <p:oleObj name="Worksheet" r:id="rId3" imgW="9744532" imgH="661076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41" y="297193"/>
                        <a:ext cx="8382000" cy="462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20364" y="1281582"/>
            <a:ext cx="2578863" cy="7386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Learning over Time:</a:t>
            </a:r>
          </a:p>
          <a:p>
            <a:pPr algn="ctr"/>
            <a:r>
              <a:rPr lang="en-US" sz="1400" b="1" dirty="0" smtClean="0">
                <a:latin typeface="Arial"/>
                <a:cs typeface="Arial"/>
              </a:rPr>
              <a:t>“Plan-Do-Study-Act” Cycles</a:t>
            </a:r>
          </a:p>
          <a:p>
            <a:pPr algn="ctr"/>
            <a:r>
              <a:rPr lang="en-US" sz="1400" b="1" dirty="0" smtClean="0">
                <a:latin typeface="Arial"/>
                <a:cs typeface="Arial"/>
              </a:rPr>
              <a:t>in a Large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2890" y="2856528"/>
            <a:ext cx="796738" cy="307777"/>
          </a:xfrm>
          <a:prstGeom prst="rect">
            <a:avLst/>
          </a:prstGeom>
          <a:solidFill>
            <a:srgbClr val="7D7D7D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Wave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5528" y="2917386"/>
            <a:ext cx="796738" cy="307777"/>
          </a:xfrm>
          <a:prstGeom prst="rect">
            <a:avLst/>
          </a:prstGeom>
          <a:solidFill>
            <a:srgbClr val="FF8182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Wave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189" y="2314568"/>
            <a:ext cx="79673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Wave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acc.org/images/partnerlogos/ascension_health_logo_for%20multicolor%20prin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88" y="1306643"/>
            <a:ext cx="4423711" cy="10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cdc.org/assets/images/resource-images/hrs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80" y="3038147"/>
            <a:ext cx="3595461" cy="11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herwoodvalleyband.com/uploads/5/6/4/0/56404189/2592644.png?2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6" y="2008767"/>
            <a:ext cx="27908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Care Improvement </a:t>
            </a:r>
            <a:r>
              <a:rPr lang="en-US" dirty="0" err="1" smtClean="0"/>
              <a:t>Collaboratives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b="1" dirty="0" smtClean="0">
                <a:solidFill>
                  <a:srgbClr val="000066"/>
                </a:solidFill>
              </a:rPr>
              <a:t>Pressure Ulcer Prevention</a:t>
            </a:r>
            <a:br>
              <a:rPr lang="en-US" sz="1800" b="1" dirty="0" smtClean="0">
                <a:solidFill>
                  <a:srgbClr val="000066"/>
                </a:solidFill>
              </a:rPr>
            </a:br>
            <a:r>
              <a:rPr lang="en-US" sz="1800" b="1" dirty="0" smtClean="0">
                <a:solidFill>
                  <a:srgbClr val="000066"/>
                </a:solidFill>
              </a:rPr>
              <a:t>Facility Acquired Pressure Ulcer Rate</a:t>
            </a:r>
            <a:br>
              <a:rPr lang="en-US" sz="1800" b="1" dirty="0" smtClean="0">
                <a:solidFill>
                  <a:srgbClr val="000066"/>
                </a:solidFill>
              </a:rPr>
            </a:br>
            <a:r>
              <a:rPr lang="en-US" sz="1800" b="1" dirty="0" smtClean="0">
                <a:solidFill>
                  <a:srgbClr val="000066"/>
                </a:solidFill>
              </a:rPr>
              <a:t>St. Vincent Hospital, Jacksonville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" y="1714505"/>
            <a:ext cx="4581525" cy="2832497"/>
          </a:xfrm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0858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1655763" algn="l"/>
                <a:tab pos="5264150" algn="l"/>
              </a:tabLst>
            </a:pPr>
            <a:r>
              <a:rPr lang="en-US" dirty="0">
                <a:solidFill>
                  <a:srgbClr val="333399"/>
                </a:solidFill>
                <a:latin typeface="Arial" charset="0"/>
              </a:rPr>
              <a:t>	Alpha Spread	Ascension Health System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3144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tabLst>
                <a:tab pos="1655763" algn="l"/>
                <a:tab pos="6400800" algn="l"/>
              </a:tabLst>
            </a:pPr>
            <a:r>
              <a:rPr lang="en-US">
                <a:solidFill>
                  <a:srgbClr val="333399"/>
                </a:solidFill>
                <a:latin typeface="Arial" charset="0"/>
              </a:rPr>
              <a:t>	</a:t>
            </a:r>
          </a:p>
        </p:txBody>
      </p:sp>
      <p:pic>
        <p:nvPicPr>
          <p:cNvPr id="153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5184" y="1702594"/>
            <a:ext cx="4568825" cy="2842022"/>
          </a:xfrm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72000" y="1348845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tabLst>
                <a:tab pos="0" algn="l"/>
                <a:tab pos="6400800" algn="l"/>
              </a:tabLst>
            </a:pPr>
            <a:r>
              <a:rPr lang="en-US" dirty="0">
                <a:solidFill>
                  <a:srgbClr val="333399"/>
                </a:solidFill>
                <a:latin typeface="Arial" charset="0"/>
              </a:rPr>
              <a:t>50 hospitals reporting:  Overall Rate 1.38</a:t>
            </a:r>
            <a:br>
              <a:rPr lang="en-US" dirty="0">
                <a:solidFill>
                  <a:srgbClr val="333399"/>
                </a:solidFill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2590800" y="4693444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Zero!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3320657" y="4127897"/>
            <a:ext cx="521494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 Reduction at Ascension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4800" y="1485905"/>
            <a:ext cx="7924800" cy="3235540"/>
            <a:chOff x="342900" y="1676400"/>
            <a:chExt cx="8915400" cy="4314118"/>
          </a:xfrm>
        </p:grpSpPr>
        <p:sp>
          <p:nvSpPr>
            <p:cNvPr id="17420" name="TextBox 11"/>
            <p:cNvSpPr txBox="1">
              <a:spLocks noChangeArrowheads="1"/>
            </p:cNvSpPr>
            <p:nvPr/>
          </p:nvSpPr>
          <p:spPr bwMode="auto">
            <a:xfrm>
              <a:off x="342900" y="1676400"/>
              <a:ext cx="8915400" cy="4924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Pressure Ulcer</a:t>
              </a:r>
            </a:p>
          </p:txBody>
        </p:sp>
        <p:sp>
          <p:nvSpPr>
            <p:cNvPr id="17421" name="TextBox 12"/>
            <p:cNvSpPr txBox="1">
              <a:spLocks noChangeArrowheads="1"/>
            </p:cNvSpPr>
            <p:nvPr/>
          </p:nvSpPr>
          <p:spPr bwMode="auto">
            <a:xfrm>
              <a:off x="342900" y="2433935"/>
              <a:ext cx="7467600" cy="4924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Neonatal </a:t>
              </a:r>
              <a:r>
                <a:rPr lang="en-US" b="1" dirty="0" smtClean="0">
                  <a:solidFill>
                    <a:srgbClr val="FFFFFF"/>
                  </a:solidFill>
                  <a:latin typeface="Arial" charset="0"/>
                </a:rPr>
                <a:t>Mortality</a:t>
              </a:r>
              <a:endParaRPr lang="en-US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422" name="TextBox 13"/>
            <p:cNvSpPr txBox="1">
              <a:spLocks noChangeArrowheads="1"/>
            </p:cNvSpPr>
            <p:nvPr/>
          </p:nvSpPr>
          <p:spPr bwMode="auto">
            <a:xfrm>
              <a:off x="342900" y="3195935"/>
              <a:ext cx="7162800" cy="4924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FFFF"/>
                  </a:solidFill>
                  <a:latin typeface="Arial" charset="0"/>
                </a:rPr>
                <a:t>Birth Trauma</a:t>
              </a:r>
            </a:p>
          </p:txBody>
        </p:sp>
        <p:sp>
          <p:nvSpPr>
            <p:cNvPr id="17423" name="TextBox 14"/>
            <p:cNvSpPr txBox="1">
              <a:spLocks noChangeArrowheads="1"/>
            </p:cNvSpPr>
            <p:nvPr/>
          </p:nvSpPr>
          <p:spPr bwMode="auto">
            <a:xfrm>
              <a:off x="342900" y="3957934"/>
              <a:ext cx="5562600" cy="4924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Ventilator</a:t>
              </a:r>
              <a:r>
                <a:rPr lang="en-US" b="1" dirty="0" smtClean="0">
                  <a:solidFill>
                    <a:srgbClr val="FFFFFF"/>
                  </a:solidFill>
                  <a:latin typeface="Arial" charset="0"/>
                </a:rPr>
                <a:t>-Acquired Pneumonia</a:t>
              </a:r>
              <a:endParaRPr lang="en-US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424" name="TextBox 15"/>
            <p:cNvSpPr txBox="1">
              <a:spLocks noChangeArrowheads="1"/>
            </p:cNvSpPr>
            <p:nvPr/>
          </p:nvSpPr>
          <p:spPr bwMode="auto">
            <a:xfrm>
              <a:off x="342900" y="4719934"/>
              <a:ext cx="5334000" cy="4924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latin typeface="Arial" charset="0"/>
                </a:rPr>
                <a:t>Falls with </a:t>
              </a:r>
              <a:r>
                <a:rPr lang="en-US" b="1" dirty="0" smtClean="0">
                  <a:solidFill>
                    <a:srgbClr val="FFFFFF"/>
                  </a:solidFill>
                  <a:latin typeface="Arial" charset="0"/>
                </a:rPr>
                <a:t>Serious Injury</a:t>
              </a:r>
              <a:endParaRPr lang="en-US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425" name="TextBox 16"/>
            <p:cNvSpPr txBox="1">
              <a:spLocks noChangeArrowheads="1"/>
            </p:cNvSpPr>
            <p:nvPr/>
          </p:nvSpPr>
          <p:spPr bwMode="auto">
            <a:xfrm>
              <a:off x="342900" y="5498068"/>
              <a:ext cx="3514725" cy="4924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latin typeface="Arial" charset="0"/>
                </a:rPr>
                <a:t>Bloodstream Infections</a:t>
              </a:r>
              <a:endParaRPr lang="en-US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236538" y="1143000"/>
            <a:ext cx="2354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000000"/>
                </a:solidFill>
                <a:latin typeface="Arial" charset="0"/>
              </a:rPr>
              <a:t>Preventable Error</a:t>
            </a:r>
          </a:p>
        </p:txBody>
      </p:sp>
      <p:sp>
        <p:nvSpPr>
          <p:cNvPr id="17413" name="TextBox 19"/>
          <p:cNvSpPr txBox="1">
            <a:spLocks noChangeArrowheads="1"/>
          </p:cNvSpPr>
          <p:nvPr/>
        </p:nvSpPr>
        <p:spPr bwMode="auto">
          <a:xfrm>
            <a:off x="6553205" y="1143000"/>
            <a:ext cx="2354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>
                <a:solidFill>
                  <a:srgbClr val="000000"/>
                </a:solidFill>
                <a:latin typeface="Arial" charset="0"/>
              </a:rPr>
              <a:t>Reduction in rate</a:t>
            </a:r>
          </a:p>
        </p:txBody>
      </p:sp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8229600" y="14859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95%</a:t>
            </a:r>
          </a:p>
        </p:txBody>
      </p:sp>
      <p:sp>
        <p:nvSpPr>
          <p:cNvPr id="17415" name="TextBox 21"/>
          <p:cNvSpPr txBox="1">
            <a:spLocks noChangeArrowheads="1"/>
          </p:cNvSpPr>
          <p:nvPr/>
        </p:nvSpPr>
        <p:spPr bwMode="auto">
          <a:xfrm>
            <a:off x="6942138" y="2065735"/>
            <a:ext cx="677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79%</a:t>
            </a:r>
          </a:p>
        </p:txBody>
      </p:sp>
      <p:sp>
        <p:nvSpPr>
          <p:cNvPr id="17416" name="TextBox 22"/>
          <p:cNvSpPr txBox="1">
            <a:spLocks noChangeArrowheads="1"/>
          </p:cNvSpPr>
          <p:nvPr/>
        </p:nvSpPr>
        <p:spPr bwMode="auto">
          <a:xfrm>
            <a:off x="6672270" y="2637235"/>
            <a:ext cx="871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74%</a:t>
            </a: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5249874" y="3208735"/>
            <a:ext cx="846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56%</a:t>
            </a:r>
          </a:p>
        </p:txBody>
      </p:sp>
      <p:sp>
        <p:nvSpPr>
          <p:cNvPr id="17418" name="TextBox 24"/>
          <p:cNvSpPr txBox="1">
            <a:spLocks noChangeArrowheads="1"/>
          </p:cNvSpPr>
          <p:nvPr/>
        </p:nvSpPr>
        <p:spPr bwMode="auto">
          <a:xfrm>
            <a:off x="5046674" y="3768329"/>
            <a:ext cx="896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54%</a:t>
            </a:r>
          </a:p>
        </p:txBody>
      </p:sp>
      <p:sp>
        <p:nvSpPr>
          <p:cNvPr id="17419" name="TextBox 25"/>
          <p:cNvSpPr txBox="1">
            <a:spLocks noChangeArrowheads="1"/>
          </p:cNvSpPr>
          <p:nvPr/>
        </p:nvSpPr>
        <p:spPr bwMode="auto">
          <a:xfrm>
            <a:off x="3429000" y="4351735"/>
            <a:ext cx="93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32%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32B30"/>
                </a:solidFill>
              </a:rPr>
              <a:t>Model I:  Bad Apples</a:t>
            </a:r>
            <a:endParaRPr lang="en-US" b="1" dirty="0">
              <a:solidFill>
                <a:srgbClr val="232B3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34178" name="Rectangle 3"/>
          <p:cNvSpPr>
            <a:spLocks noChangeArrowheads="1"/>
          </p:cNvSpPr>
          <p:nvPr/>
        </p:nvSpPr>
        <p:spPr bwMode="auto">
          <a:xfrm>
            <a:off x="3803810" y="3262447"/>
            <a:ext cx="1426674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400" b="1" dirty="0">
                <a:latin typeface="Arial Rounded MT Bold" charset="0"/>
              </a:rPr>
              <a:t>The </a:t>
            </a:r>
          </a:p>
          <a:p>
            <a:pPr algn="ctr" eaLnBrk="0" hangingPunct="0"/>
            <a:r>
              <a:rPr lang="en-US" sz="2400" b="1" dirty="0">
                <a:latin typeface="Arial Rounded MT Bold" charset="0"/>
              </a:rPr>
              <a:t>Problem</a:t>
            </a:r>
          </a:p>
        </p:txBody>
      </p:sp>
      <p:sp>
        <p:nvSpPr>
          <p:cNvPr id="434179" name="Rectangle 4"/>
          <p:cNvSpPr>
            <a:spLocks noChangeArrowheads="1"/>
          </p:cNvSpPr>
          <p:nvPr/>
        </p:nvSpPr>
        <p:spPr bwMode="auto">
          <a:xfrm>
            <a:off x="3687434" y="4039853"/>
            <a:ext cx="1237870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dirty="0">
                <a:latin typeface="Arial Rounded MT Bold" charset="0"/>
              </a:rPr>
              <a:t>Quality</a:t>
            </a:r>
          </a:p>
        </p:txBody>
      </p:sp>
      <p:sp>
        <p:nvSpPr>
          <p:cNvPr id="434180" name="Rectangle 5"/>
          <p:cNvSpPr>
            <a:spLocks noChangeArrowheads="1"/>
          </p:cNvSpPr>
          <p:nvPr/>
        </p:nvSpPr>
        <p:spPr bwMode="auto">
          <a:xfrm>
            <a:off x="450850" y="2803922"/>
            <a:ext cx="1760098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dirty="0">
                <a:latin typeface="Arial Rounded MT Bold" charset="0"/>
              </a:rPr>
              <a:t>Frequency</a:t>
            </a:r>
          </a:p>
        </p:txBody>
      </p:sp>
      <p:sp>
        <p:nvSpPr>
          <p:cNvPr id="434181" name="Freeform 6"/>
          <p:cNvSpPr>
            <a:spLocks/>
          </p:cNvSpPr>
          <p:nvPr/>
        </p:nvSpPr>
        <p:spPr bwMode="auto">
          <a:xfrm>
            <a:off x="2735507" y="3455197"/>
            <a:ext cx="654050" cy="565547"/>
          </a:xfrm>
          <a:custGeom>
            <a:avLst/>
            <a:gdLst>
              <a:gd name="T0" fmla="*/ 0 w 463"/>
              <a:gd name="T1" fmla="*/ 2147483647 h 475"/>
              <a:gd name="T2" fmla="*/ 2147483647 w 463"/>
              <a:gd name="T3" fmla="*/ 2147483647 h 475"/>
              <a:gd name="T4" fmla="*/ 2147483647 w 463"/>
              <a:gd name="T5" fmla="*/ 2147483647 h 475"/>
              <a:gd name="T6" fmla="*/ 2147483647 w 463"/>
              <a:gd name="T7" fmla="*/ 2147483647 h 475"/>
              <a:gd name="T8" fmla="*/ 2147483647 w 463"/>
              <a:gd name="T9" fmla="*/ 2147483647 h 475"/>
              <a:gd name="T10" fmla="*/ 2147483647 w 463"/>
              <a:gd name="T11" fmla="*/ 2147483647 h 475"/>
              <a:gd name="T12" fmla="*/ 2147483647 w 463"/>
              <a:gd name="T13" fmla="*/ 2147483647 h 475"/>
              <a:gd name="T14" fmla="*/ 2147483647 w 463"/>
              <a:gd name="T15" fmla="*/ 0 h 475"/>
              <a:gd name="T16" fmla="*/ 2147483647 w 463"/>
              <a:gd name="T17" fmla="*/ 2147483647 h 475"/>
              <a:gd name="T18" fmla="*/ 0 w 463"/>
              <a:gd name="T19" fmla="*/ 2147483647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"/>
              <a:gd name="T31" fmla="*/ 0 h 475"/>
              <a:gd name="T32" fmla="*/ 463 w 463"/>
              <a:gd name="T33" fmla="*/ 475 h 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" h="475">
                <a:moveTo>
                  <a:pt x="0" y="474"/>
                </a:moveTo>
                <a:lnTo>
                  <a:pt x="48" y="462"/>
                </a:lnTo>
                <a:lnTo>
                  <a:pt x="108" y="426"/>
                </a:lnTo>
                <a:lnTo>
                  <a:pt x="174" y="372"/>
                </a:lnTo>
                <a:lnTo>
                  <a:pt x="246" y="300"/>
                </a:lnTo>
                <a:lnTo>
                  <a:pt x="318" y="216"/>
                </a:lnTo>
                <a:lnTo>
                  <a:pt x="390" y="114"/>
                </a:lnTo>
                <a:lnTo>
                  <a:pt x="462" y="0"/>
                </a:lnTo>
                <a:lnTo>
                  <a:pt x="462" y="474"/>
                </a:lnTo>
                <a:lnTo>
                  <a:pt x="0" y="474"/>
                </a:lnTo>
              </a:path>
            </a:pathLst>
          </a:custGeom>
          <a:solidFill>
            <a:srgbClr val="FF0000"/>
          </a:solidFill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4182" name="Freeform 7"/>
          <p:cNvSpPr>
            <a:spLocks/>
          </p:cNvSpPr>
          <p:nvPr/>
        </p:nvSpPr>
        <p:spPr bwMode="auto">
          <a:xfrm>
            <a:off x="2674938" y="2573315"/>
            <a:ext cx="3251200" cy="1457325"/>
          </a:xfrm>
          <a:custGeom>
            <a:avLst/>
            <a:gdLst>
              <a:gd name="T0" fmla="*/ 2147483647 w 2304"/>
              <a:gd name="T1" fmla="*/ 2147483647 h 1224"/>
              <a:gd name="T2" fmla="*/ 2147483647 w 2304"/>
              <a:gd name="T3" fmla="*/ 2147483647 h 1224"/>
              <a:gd name="T4" fmla="*/ 2147483647 w 2304"/>
              <a:gd name="T5" fmla="*/ 2147483647 h 1224"/>
              <a:gd name="T6" fmla="*/ 2147483647 w 2304"/>
              <a:gd name="T7" fmla="*/ 2147483647 h 1224"/>
              <a:gd name="T8" fmla="*/ 2147483647 w 2304"/>
              <a:gd name="T9" fmla="*/ 2147483647 h 1224"/>
              <a:gd name="T10" fmla="*/ 2147483647 w 2304"/>
              <a:gd name="T11" fmla="*/ 2147483647 h 1224"/>
              <a:gd name="T12" fmla="*/ 2147483647 w 2304"/>
              <a:gd name="T13" fmla="*/ 2147483647 h 1224"/>
              <a:gd name="T14" fmla="*/ 2147483647 w 2304"/>
              <a:gd name="T15" fmla="*/ 2147483647 h 1224"/>
              <a:gd name="T16" fmla="*/ 2147483647 w 2304"/>
              <a:gd name="T17" fmla="*/ 2147483647 h 1224"/>
              <a:gd name="T18" fmla="*/ 2147483647 w 2304"/>
              <a:gd name="T19" fmla="*/ 2147483647 h 1224"/>
              <a:gd name="T20" fmla="*/ 2147483647 w 2304"/>
              <a:gd name="T21" fmla="*/ 2147483647 h 1224"/>
              <a:gd name="T22" fmla="*/ 2147483647 w 2304"/>
              <a:gd name="T23" fmla="*/ 2147483647 h 1224"/>
              <a:gd name="T24" fmla="*/ 2147483647 w 2304"/>
              <a:gd name="T25" fmla="*/ 2147483647 h 1224"/>
              <a:gd name="T26" fmla="*/ 2147483647 w 2304"/>
              <a:gd name="T27" fmla="*/ 2147483647 h 1224"/>
              <a:gd name="T28" fmla="*/ 2147483647 w 2304"/>
              <a:gd name="T29" fmla="*/ 2147483647 h 1224"/>
              <a:gd name="T30" fmla="*/ 2147483647 w 2304"/>
              <a:gd name="T31" fmla="*/ 2147483647 h 1224"/>
              <a:gd name="T32" fmla="*/ 2147483647 w 2304"/>
              <a:gd name="T33" fmla="*/ 2147483647 h 1224"/>
              <a:gd name="T34" fmla="*/ 2147483647 w 2304"/>
              <a:gd name="T35" fmla="*/ 2147483647 h 1224"/>
              <a:gd name="T36" fmla="*/ 2147483647 w 2304"/>
              <a:gd name="T37" fmla="*/ 2147483647 h 1224"/>
              <a:gd name="T38" fmla="*/ 2147483647 w 2304"/>
              <a:gd name="T39" fmla="*/ 2147483647 h 1224"/>
              <a:gd name="T40" fmla="*/ 2147483647 w 2304"/>
              <a:gd name="T41" fmla="*/ 2147483647 h 1224"/>
              <a:gd name="T42" fmla="*/ 2147483647 w 2304"/>
              <a:gd name="T43" fmla="*/ 2147483647 h 1224"/>
              <a:gd name="T44" fmla="*/ 2147483647 w 2304"/>
              <a:gd name="T45" fmla="*/ 2147483647 h 1224"/>
              <a:gd name="T46" fmla="*/ 2147483647 w 2304"/>
              <a:gd name="T47" fmla="*/ 2147483647 h 1224"/>
              <a:gd name="T48" fmla="*/ 2147483647 w 2304"/>
              <a:gd name="T49" fmla="*/ 2147483647 h 1224"/>
              <a:gd name="T50" fmla="*/ 2147483647 w 2304"/>
              <a:gd name="T51" fmla="*/ 2147483647 h 1224"/>
              <a:gd name="T52" fmla="*/ 2147483647 w 2304"/>
              <a:gd name="T53" fmla="*/ 2147483647 h 1224"/>
              <a:gd name="T54" fmla="*/ 2147483647 w 2304"/>
              <a:gd name="T55" fmla="*/ 2147483647 h 1224"/>
              <a:gd name="T56" fmla="*/ 2147483647 w 2304"/>
              <a:gd name="T57" fmla="*/ 2147483647 h 1224"/>
              <a:gd name="T58" fmla="*/ 2147483647 w 2304"/>
              <a:gd name="T59" fmla="*/ 2147483647 h 1224"/>
              <a:gd name="T60" fmla="*/ 2147483647 w 2304"/>
              <a:gd name="T61" fmla="*/ 2147483647 h 1224"/>
              <a:gd name="T62" fmla="*/ 2147483647 w 2304"/>
              <a:gd name="T63" fmla="*/ 0 h 1224"/>
              <a:gd name="T64" fmla="*/ 2147483647 w 2304"/>
              <a:gd name="T65" fmla="*/ 2147483647 h 1224"/>
              <a:gd name="T66" fmla="*/ 2147483647 w 2304"/>
              <a:gd name="T67" fmla="*/ 2147483647 h 1224"/>
              <a:gd name="T68" fmla="*/ 2147483647 w 2304"/>
              <a:gd name="T69" fmla="*/ 2147483647 h 1224"/>
              <a:gd name="T70" fmla="*/ 2147483647 w 2304"/>
              <a:gd name="T71" fmla="*/ 2147483647 h 1224"/>
              <a:gd name="T72" fmla="*/ 2147483647 w 2304"/>
              <a:gd name="T73" fmla="*/ 2147483647 h 1224"/>
              <a:gd name="T74" fmla="*/ 2147483647 w 2304"/>
              <a:gd name="T75" fmla="*/ 2147483647 h 1224"/>
              <a:gd name="T76" fmla="*/ 2147483647 w 2304"/>
              <a:gd name="T77" fmla="*/ 2147483647 h 1224"/>
              <a:gd name="T78" fmla="*/ 2147483647 w 2304"/>
              <a:gd name="T79" fmla="*/ 2147483647 h 1224"/>
              <a:gd name="T80" fmla="*/ 2147483647 w 2304"/>
              <a:gd name="T81" fmla="*/ 2147483647 h 1224"/>
              <a:gd name="T82" fmla="*/ 2147483647 w 2304"/>
              <a:gd name="T83" fmla="*/ 2147483647 h 1224"/>
              <a:gd name="T84" fmla="*/ 2147483647 w 2304"/>
              <a:gd name="T85" fmla="*/ 2147483647 h 1224"/>
              <a:gd name="T86" fmla="*/ 2147483647 w 2304"/>
              <a:gd name="T87" fmla="*/ 2147483647 h 1224"/>
              <a:gd name="T88" fmla="*/ 2147483647 w 2304"/>
              <a:gd name="T89" fmla="*/ 2147483647 h 1224"/>
              <a:gd name="T90" fmla="*/ 2147483647 w 2304"/>
              <a:gd name="T91" fmla="*/ 2147483647 h 1224"/>
              <a:gd name="T92" fmla="*/ 2147483647 w 2304"/>
              <a:gd name="T93" fmla="*/ 2147483647 h 1224"/>
              <a:gd name="T94" fmla="*/ 2147483647 w 2304"/>
              <a:gd name="T95" fmla="*/ 2147483647 h 1224"/>
              <a:gd name="T96" fmla="*/ 2147483647 w 2304"/>
              <a:gd name="T97" fmla="*/ 2147483647 h 1224"/>
              <a:gd name="T98" fmla="*/ 2147483647 w 2304"/>
              <a:gd name="T99" fmla="*/ 2147483647 h 1224"/>
              <a:gd name="T100" fmla="*/ 2147483647 w 2304"/>
              <a:gd name="T101" fmla="*/ 2147483647 h 1224"/>
              <a:gd name="T102" fmla="*/ 2147483647 w 2304"/>
              <a:gd name="T103" fmla="*/ 2147483647 h 1224"/>
              <a:gd name="T104" fmla="*/ 2147483647 w 2304"/>
              <a:gd name="T105" fmla="*/ 2147483647 h 1224"/>
              <a:gd name="T106" fmla="*/ 2147483647 w 2304"/>
              <a:gd name="T107" fmla="*/ 2147483647 h 1224"/>
              <a:gd name="T108" fmla="*/ 2147483647 w 2304"/>
              <a:gd name="T109" fmla="*/ 2147483647 h 1224"/>
              <a:gd name="T110" fmla="*/ 2147483647 w 2304"/>
              <a:gd name="T111" fmla="*/ 2147483647 h 1224"/>
              <a:gd name="T112" fmla="*/ 2147483647 w 2304"/>
              <a:gd name="T113" fmla="*/ 2147483647 h 1224"/>
              <a:gd name="T114" fmla="*/ 2147483647 w 2304"/>
              <a:gd name="T115" fmla="*/ 2147483647 h 1224"/>
              <a:gd name="T116" fmla="*/ 2147483647 w 2304"/>
              <a:gd name="T117" fmla="*/ 2147483647 h 1224"/>
              <a:gd name="T118" fmla="*/ 2147483647 w 2304"/>
              <a:gd name="T119" fmla="*/ 2147483647 h 1224"/>
              <a:gd name="T120" fmla="*/ 2147483647 w 2304"/>
              <a:gd name="T121" fmla="*/ 2147483647 h 1224"/>
              <a:gd name="T122" fmla="*/ 2147483647 w 2304"/>
              <a:gd name="T123" fmla="*/ 2147483647 h 1224"/>
              <a:gd name="T124" fmla="*/ 0 w 2304"/>
              <a:gd name="T125" fmla="*/ 2147483647 h 12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04"/>
              <a:gd name="T190" fmla="*/ 0 h 1224"/>
              <a:gd name="T191" fmla="*/ 2304 w 2304"/>
              <a:gd name="T192" fmla="*/ 1224 h 122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04" h="1224">
                <a:moveTo>
                  <a:pt x="2303" y="1223"/>
                </a:moveTo>
                <a:lnTo>
                  <a:pt x="2267" y="1223"/>
                </a:lnTo>
                <a:lnTo>
                  <a:pt x="2225" y="1211"/>
                </a:lnTo>
                <a:lnTo>
                  <a:pt x="2189" y="1193"/>
                </a:lnTo>
                <a:lnTo>
                  <a:pt x="2147" y="1169"/>
                </a:lnTo>
                <a:lnTo>
                  <a:pt x="2111" y="1139"/>
                </a:lnTo>
                <a:lnTo>
                  <a:pt x="2075" y="1103"/>
                </a:lnTo>
                <a:lnTo>
                  <a:pt x="2033" y="1067"/>
                </a:lnTo>
                <a:lnTo>
                  <a:pt x="1997" y="1025"/>
                </a:lnTo>
                <a:lnTo>
                  <a:pt x="1961" y="977"/>
                </a:lnTo>
                <a:lnTo>
                  <a:pt x="1919" y="923"/>
                </a:lnTo>
                <a:lnTo>
                  <a:pt x="1883" y="869"/>
                </a:lnTo>
                <a:lnTo>
                  <a:pt x="1847" y="815"/>
                </a:lnTo>
                <a:lnTo>
                  <a:pt x="1811" y="761"/>
                </a:lnTo>
                <a:lnTo>
                  <a:pt x="1769" y="701"/>
                </a:lnTo>
                <a:lnTo>
                  <a:pt x="1733" y="641"/>
                </a:lnTo>
                <a:lnTo>
                  <a:pt x="1697" y="581"/>
                </a:lnTo>
                <a:lnTo>
                  <a:pt x="1661" y="521"/>
                </a:lnTo>
                <a:lnTo>
                  <a:pt x="1625" y="467"/>
                </a:lnTo>
                <a:lnTo>
                  <a:pt x="1589" y="407"/>
                </a:lnTo>
                <a:lnTo>
                  <a:pt x="1553" y="353"/>
                </a:lnTo>
                <a:lnTo>
                  <a:pt x="1511" y="299"/>
                </a:lnTo>
                <a:lnTo>
                  <a:pt x="1475" y="251"/>
                </a:lnTo>
                <a:lnTo>
                  <a:pt x="1439" y="203"/>
                </a:lnTo>
                <a:lnTo>
                  <a:pt x="1403" y="161"/>
                </a:lnTo>
                <a:lnTo>
                  <a:pt x="1367" y="119"/>
                </a:lnTo>
                <a:lnTo>
                  <a:pt x="1331" y="83"/>
                </a:lnTo>
                <a:lnTo>
                  <a:pt x="1296" y="53"/>
                </a:lnTo>
                <a:lnTo>
                  <a:pt x="1260" y="35"/>
                </a:lnTo>
                <a:lnTo>
                  <a:pt x="1224" y="17"/>
                </a:lnTo>
                <a:lnTo>
                  <a:pt x="1188" y="5"/>
                </a:lnTo>
                <a:lnTo>
                  <a:pt x="1152" y="0"/>
                </a:lnTo>
                <a:lnTo>
                  <a:pt x="1116" y="5"/>
                </a:lnTo>
                <a:lnTo>
                  <a:pt x="1080" y="17"/>
                </a:lnTo>
                <a:lnTo>
                  <a:pt x="1044" y="35"/>
                </a:lnTo>
                <a:lnTo>
                  <a:pt x="1008" y="59"/>
                </a:lnTo>
                <a:lnTo>
                  <a:pt x="972" y="89"/>
                </a:lnTo>
                <a:lnTo>
                  <a:pt x="936" y="125"/>
                </a:lnTo>
                <a:lnTo>
                  <a:pt x="900" y="161"/>
                </a:lnTo>
                <a:lnTo>
                  <a:pt x="864" y="209"/>
                </a:lnTo>
                <a:lnTo>
                  <a:pt x="828" y="251"/>
                </a:lnTo>
                <a:lnTo>
                  <a:pt x="792" y="305"/>
                </a:lnTo>
                <a:lnTo>
                  <a:pt x="756" y="359"/>
                </a:lnTo>
                <a:lnTo>
                  <a:pt x="720" y="413"/>
                </a:lnTo>
                <a:lnTo>
                  <a:pt x="684" y="467"/>
                </a:lnTo>
                <a:lnTo>
                  <a:pt x="648" y="527"/>
                </a:lnTo>
                <a:lnTo>
                  <a:pt x="606" y="587"/>
                </a:lnTo>
                <a:lnTo>
                  <a:pt x="570" y="647"/>
                </a:lnTo>
                <a:lnTo>
                  <a:pt x="534" y="701"/>
                </a:lnTo>
                <a:lnTo>
                  <a:pt x="498" y="761"/>
                </a:lnTo>
                <a:lnTo>
                  <a:pt x="462" y="821"/>
                </a:lnTo>
                <a:lnTo>
                  <a:pt x="426" y="875"/>
                </a:lnTo>
                <a:lnTo>
                  <a:pt x="384" y="929"/>
                </a:lnTo>
                <a:lnTo>
                  <a:pt x="348" y="977"/>
                </a:lnTo>
                <a:lnTo>
                  <a:pt x="312" y="1025"/>
                </a:lnTo>
                <a:lnTo>
                  <a:pt x="270" y="1067"/>
                </a:lnTo>
                <a:lnTo>
                  <a:pt x="234" y="1109"/>
                </a:lnTo>
                <a:lnTo>
                  <a:pt x="198" y="1139"/>
                </a:lnTo>
                <a:lnTo>
                  <a:pt x="156" y="1169"/>
                </a:lnTo>
                <a:lnTo>
                  <a:pt x="120" y="1193"/>
                </a:lnTo>
                <a:lnTo>
                  <a:pt x="78" y="1211"/>
                </a:lnTo>
                <a:lnTo>
                  <a:pt x="42" y="1223"/>
                </a:lnTo>
                <a:lnTo>
                  <a:pt x="0" y="1223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4183" name="Freeform 8"/>
          <p:cNvSpPr>
            <a:spLocks/>
          </p:cNvSpPr>
          <p:nvPr/>
        </p:nvSpPr>
        <p:spPr bwMode="auto">
          <a:xfrm>
            <a:off x="2197894" y="1113235"/>
            <a:ext cx="4470400" cy="2914650"/>
          </a:xfrm>
          <a:custGeom>
            <a:avLst/>
            <a:gdLst>
              <a:gd name="T0" fmla="*/ 0 w 3168"/>
              <a:gd name="T1" fmla="*/ 0 h 2448"/>
              <a:gd name="T2" fmla="*/ 0 w 3168"/>
              <a:gd name="T3" fmla="*/ 2147483647 h 2448"/>
              <a:gd name="T4" fmla="*/ 2147483647 w 3168"/>
              <a:gd name="T5" fmla="*/ 2147483647 h 2448"/>
              <a:gd name="T6" fmla="*/ 0 60000 65536"/>
              <a:gd name="T7" fmla="*/ 0 60000 65536"/>
              <a:gd name="T8" fmla="*/ 0 60000 65536"/>
              <a:gd name="T9" fmla="*/ 0 w 3168"/>
              <a:gd name="T10" fmla="*/ 0 h 2448"/>
              <a:gd name="T11" fmla="*/ 3168 w 3168"/>
              <a:gd name="T12" fmla="*/ 2448 h 2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68" h="2448">
                <a:moveTo>
                  <a:pt x="0" y="0"/>
                </a:moveTo>
                <a:lnTo>
                  <a:pt x="0" y="2447"/>
                </a:lnTo>
                <a:lnTo>
                  <a:pt x="3167" y="244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4184" name="Line 9"/>
          <p:cNvSpPr>
            <a:spLocks noChangeShapeType="1"/>
          </p:cNvSpPr>
          <p:nvPr/>
        </p:nvSpPr>
        <p:spPr bwMode="auto">
          <a:xfrm>
            <a:off x="3405313" y="3455195"/>
            <a:ext cx="0" cy="5512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85" name="Line 10"/>
          <p:cNvSpPr>
            <a:spLocks noChangeShapeType="1"/>
          </p:cNvSpPr>
          <p:nvPr/>
        </p:nvSpPr>
        <p:spPr bwMode="auto">
          <a:xfrm>
            <a:off x="3524715" y="3705803"/>
            <a:ext cx="3254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84050" y="1304812"/>
            <a:ext cx="5524945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latin typeface="Comic Sans MS"/>
                <a:cs typeface="Comic Sans MS"/>
              </a:rPr>
              <a:t>“Reliance on </a:t>
            </a:r>
            <a:r>
              <a:rPr lang="en-US" sz="3600" b="1" i="1" dirty="0">
                <a:latin typeface="Comic Sans MS"/>
                <a:cs typeface="Comic Sans MS"/>
              </a:rPr>
              <a:t>I</a:t>
            </a:r>
            <a:r>
              <a:rPr lang="en-US" sz="3600" b="1" i="1" dirty="0" smtClean="0">
                <a:latin typeface="Comic Sans MS"/>
                <a:cs typeface="Comic Sans MS"/>
              </a:rPr>
              <a:t>nspection </a:t>
            </a:r>
          </a:p>
          <a:p>
            <a:pPr algn="ctr"/>
            <a:r>
              <a:rPr lang="en-US" sz="3600" b="1" i="1" dirty="0" smtClean="0">
                <a:latin typeface="Comic Sans MS"/>
                <a:cs typeface="Comic Sans MS"/>
              </a:rPr>
              <a:t>to Improve”</a:t>
            </a:r>
            <a:endParaRPr lang="en-US" sz="3600" b="1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1758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393"/>
            <a:ext cx="6629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Arial"/>
                <a:cs typeface="Arial"/>
              </a:rPr>
              <a:t>OPQC = Population Health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Ohio Perinatal Quality Collaborative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E5DAC4-A64B-4A70-A142-42E987721FEF}" type="slidenum">
              <a:rPr lang="en-US" smtClean="0">
                <a:solidFill>
                  <a:srgbClr val="49423E"/>
                </a:solidFill>
                <a:latin typeface="Calibri"/>
              </a:rPr>
              <a:pPr>
                <a:defRPr/>
              </a:pPr>
              <a:t>30</a:t>
            </a:fld>
            <a:endParaRPr lang="en-US" dirty="0">
              <a:solidFill>
                <a:srgbClr val="49423E"/>
              </a:solidFill>
              <a:latin typeface="Calibri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r="1563"/>
          <a:stretch/>
        </p:blipFill>
        <p:spPr bwMode="auto">
          <a:xfrm>
            <a:off x="2667000" y="970144"/>
            <a:ext cx="6477000" cy="414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/>
          <a:srcRect r="62069" b="1433"/>
          <a:stretch/>
        </p:blipFill>
        <p:spPr bwMode="auto">
          <a:xfrm>
            <a:off x="7543800" y="4381657"/>
            <a:ext cx="1500580" cy="73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8399" y="560693"/>
            <a:ext cx="2514600" cy="1133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rgbClr val="000000"/>
                </a:solidFill>
                <a:latin typeface="Arial"/>
                <a:cs typeface="Arial"/>
              </a:rPr>
              <a:t>39 Weeks &amp; Birth Registry </a:t>
            </a:r>
            <a:r>
              <a:rPr lang="en-US" sz="1600" b="1" i="1" dirty="0" smtClean="0">
                <a:solidFill>
                  <a:srgbClr val="000000"/>
                </a:solidFill>
                <a:latin typeface="Arial"/>
                <a:cs typeface="Arial"/>
              </a:rPr>
              <a:t>Accuracy</a:t>
            </a:r>
            <a:endParaRPr lang="en-US" sz="1600" b="1" i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b="1" dirty="0">
                <a:solidFill>
                  <a:prstClr val="white"/>
                </a:solidFill>
                <a:latin typeface="Arial"/>
                <a:cs typeface="Arial"/>
              </a:rPr>
              <a:t>105 (of 107) </a:t>
            </a:r>
          </a:p>
          <a:p>
            <a:r>
              <a:rPr lang="en-US" b="1" dirty="0">
                <a:solidFill>
                  <a:prstClr val="white"/>
                </a:solidFill>
                <a:latin typeface="Arial"/>
                <a:cs typeface="Arial"/>
              </a:rPr>
              <a:t>Maternity Hospitals</a:t>
            </a:r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399" y="1818106"/>
            <a:ext cx="2514600" cy="84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459" y="1818103"/>
            <a:ext cx="2524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Arial"/>
                <a:cs typeface="Arial"/>
              </a:rPr>
              <a:t>NAS</a:t>
            </a:r>
          </a:p>
          <a:p>
            <a:r>
              <a:rPr lang="en-US" b="1" dirty="0" smtClean="0">
                <a:solidFill>
                  <a:prstClr val="white"/>
                </a:solidFill>
                <a:latin typeface="Arial"/>
                <a:cs typeface="Arial"/>
              </a:rPr>
              <a:t>52 (of 54) </a:t>
            </a:r>
          </a:p>
          <a:p>
            <a:r>
              <a:rPr lang="en-US" b="1" dirty="0" smtClean="0">
                <a:solidFill>
                  <a:prstClr val="white"/>
                </a:solidFill>
                <a:latin typeface="Arial"/>
                <a:cs typeface="Arial"/>
              </a:rPr>
              <a:t>Level </a:t>
            </a:r>
            <a:r>
              <a:rPr lang="en-US" b="1" dirty="0">
                <a:solidFill>
                  <a:prstClr val="white"/>
                </a:solidFill>
                <a:latin typeface="Arial"/>
                <a:cs typeface="Arial"/>
              </a:rPr>
              <a:t>II and </a:t>
            </a:r>
            <a:r>
              <a:rPr lang="en-US" b="1" dirty="0" smtClean="0">
                <a:solidFill>
                  <a:prstClr val="white"/>
                </a:solidFill>
                <a:latin typeface="Arial"/>
                <a:cs typeface="Arial"/>
              </a:rPr>
              <a:t>III NICUs</a:t>
            </a:r>
            <a:endParaRPr lang="en-US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399" y="2835759"/>
            <a:ext cx="2514600" cy="1077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rgbClr val="000000"/>
                </a:solidFill>
                <a:latin typeface="Arial"/>
                <a:cs typeface="Arial"/>
              </a:rPr>
              <a:t>Progesterone</a:t>
            </a:r>
          </a:p>
          <a:p>
            <a:r>
              <a:rPr lang="en-US" b="1" i="1" dirty="0">
                <a:solidFill>
                  <a:prstClr val="white"/>
                </a:solidFill>
                <a:latin typeface="Arial"/>
                <a:cs typeface="Arial"/>
              </a:rPr>
              <a:t>Pilot: 23 OB Clinics</a:t>
            </a:r>
          </a:p>
          <a:p>
            <a:r>
              <a:rPr lang="en-US" b="1" i="1" dirty="0">
                <a:solidFill>
                  <a:prstClr val="white"/>
                </a:solidFill>
                <a:latin typeface="Arial"/>
                <a:cs typeface="Arial"/>
              </a:rPr>
              <a:t>Spread: </a:t>
            </a:r>
            <a:r>
              <a:rPr lang="en-US" b="1" i="1" dirty="0" smtClean="0">
                <a:solidFill>
                  <a:prstClr val="white"/>
                </a:solidFill>
                <a:latin typeface="Arial"/>
                <a:cs typeface="Arial"/>
              </a:rPr>
              <a:t>+15-20 OB Clinics</a:t>
            </a:r>
            <a:endParaRPr lang="en-US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399" y="4028092"/>
            <a:ext cx="2514600" cy="841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rgbClr val="000000"/>
                </a:solidFill>
                <a:latin typeface="Arial"/>
                <a:cs typeface="Arial"/>
              </a:rPr>
              <a:t>NICU Grads </a:t>
            </a:r>
          </a:p>
          <a:p>
            <a:r>
              <a:rPr lang="en-US" b="1" i="1" dirty="0">
                <a:solidFill>
                  <a:prstClr val="white"/>
                </a:solidFill>
                <a:latin typeface="Arial"/>
                <a:cs typeface="Arial"/>
              </a:rPr>
              <a:t>Pilot: 3 </a:t>
            </a:r>
            <a:r>
              <a:rPr lang="en-US" b="1" i="1" dirty="0" smtClean="0">
                <a:solidFill>
                  <a:prstClr val="white"/>
                </a:solidFill>
                <a:latin typeface="Arial"/>
                <a:cs typeface="Arial"/>
              </a:rPr>
              <a:t>NICUs</a:t>
            </a:r>
            <a:endParaRPr lang="en-US" b="1" i="1" dirty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en-US" b="1" i="1" dirty="0">
                <a:solidFill>
                  <a:prstClr val="white"/>
                </a:solidFill>
                <a:latin typeface="Arial"/>
                <a:cs typeface="Arial"/>
              </a:rPr>
              <a:t>Spread: +3 </a:t>
            </a:r>
            <a:r>
              <a:rPr lang="en-US" b="1" i="1" dirty="0" smtClean="0">
                <a:solidFill>
                  <a:prstClr val="white"/>
                </a:solidFill>
                <a:latin typeface="Arial"/>
                <a:cs typeface="Arial"/>
              </a:rPr>
              <a:t>NICUs</a:t>
            </a:r>
            <a:endParaRPr lang="en-US" i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980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9050" y="78674"/>
            <a:ext cx="8972550" cy="914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ja-JP" sz="3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Decreasing </a:t>
            </a:r>
            <a:r>
              <a:rPr lang="en-US" altLang="ja-JP" sz="30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Non-Medically Indicated </a:t>
            </a:r>
            <a:br>
              <a:rPr lang="en-US" altLang="ja-JP" sz="30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</a:br>
            <a:r>
              <a:rPr lang="en-US" altLang="ja-JP" sz="3000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Scheduled Deliveries Prior to 39 Weeks </a:t>
            </a:r>
            <a:r>
              <a:rPr lang="en-US" altLang="ja-JP" sz="3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Gestation</a:t>
            </a:r>
            <a:endParaRPr lang="en-US" sz="3000" dirty="0">
              <a:solidFill>
                <a:schemeClr val="tx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29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4350" y="4812507"/>
            <a:ext cx="4953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charset="0"/>
                <a:ea typeface="ＭＳ Ｐゴシック" charset="0"/>
              </a:defRPr>
            </a:lvl9pPr>
          </a:lstStyle>
          <a:p>
            <a:fld id="{A133F2DA-65F9-594F-8C7C-5C1A5DD971C9}" type="slidenum">
              <a:rPr lang="en-US" sz="1800">
                <a:solidFill>
                  <a:srgbClr val="49423E"/>
                </a:solidFill>
              </a:rPr>
              <a:pPr/>
              <a:t>31</a:t>
            </a:fld>
            <a:endParaRPr lang="en-US" sz="1800" dirty="0">
              <a:solidFill>
                <a:srgbClr val="49423E"/>
              </a:solidFill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17839" r="21182" b="8794"/>
          <a:stretch>
            <a:fillRect/>
          </a:stretch>
        </p:blipFill>
        <p:spPr bwMode="auto">
          <a:xfrm>
            <a:off x="0" y="1273976"/>
            <a:ext cx="8991600" cy="38695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 Arrow 8"/>
          <p:cNvSpPr/>
          <p:nvPr/>
        </p:nvSpPr>
        <p:spPr>
          <a:xfrm>
            <a:off x="7581900" y="3383758"/>
            <a:ext cx="381000" cy="30003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8610600" y="3086100"/>
            <a:ext cx="533400" cy="4000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581400" y="3383758"/>
            <a:ext cx="381000" cy="30003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4191000" y="3383758"/>
            <a:ext cx="381000" cy="30003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5562600" y="3383758"/>
            <a:ext cx="381000" cy="30003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934200" y="3383758"/>
            <a:ext cx="381000" cy="30003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API - 2015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79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881860" cy="226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00052"/>
            <a:ext cx="4076700" cy="3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04413"/>
              </p:ext>
            </p:extLst>
          </p:nvPr>
        </p:nvGraphicFramePr>
        <p:xfrm>
          <a:off x="103662" y="2552925"/>
          <a:ext cx="3886200" cy="230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47195"/>
            <a:ext cx="502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ImproveCareNow Network</a:t>
            </a:r>
            <a:endParaRPr lang="en-US" sz="32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7204" y="3836416"/>
            <a:ext cx="4716483" cy="128624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Industry sponsored research studies – Adalimumab Concomitant Therapy</a:t>
            </a:r>
          </a:p>
          <a:p>
            <a:r>
              <a:rPr lang="en-US" sz="1800" dirty="0" smtClean="0"/>
              <a:t>Methotraxate Trial</a:t>
            </a:r>
          </a:p>
          <a:p>
            <a:r>
              <a:rPr lang="en-US" sz="1800" dirty="0" smtClean="0"/>
              <a:t>PCORI PPRN Phase 1 &amp; 2</a:t>
            </a:r>
          </a:p>
          <a:p>
            <a:r>
              <a:rPr lang="en-US" sz="1800" dirty="0" smtClean="0"/>
              <a:t>Research objectives elicitation &amp; prioritization (CHOP)</a:t>
            </a:r>
          </a:p>
          <a:p>
            <a:r>
              <a:rPr lang="en-US" sz="1800" dirty="0" smtClean="0"/>
              <a:t>PRO collection – PROMIS study</a:t>
            </a:r>
          </a:p>
          <a:p>
            <a:r>
              <a:rPr lang="en-US" sz="1800" dirty="0" smtClean="0"/>
              <a:t>PPRN demo PFA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267204" y="3581624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Funded Research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API - 2015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9AA-0718-429D-A8C8-87A4FE21A6D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7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382"/>
            <a:ext cx="9020942" cy="3133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705" y="258020"/>
            <a:ext cx="8166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Inflammatory Bowel Disease Remission Rates: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“Improve Care Now” Care Centers</a:t>
            </a:r>
          </a:p>
        </p:txBody>
      </p:sp>
    </p:spTree>
    <p:extLst>
      <p:ext uri="{BB962C8B-B14F-4D97-AF65-F5344CB8AC3E}">
        <p14:creationId xmlns:p14="http://schemas.microsoft.com/office/powerpoint/2010/main" val="222202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8" y="303534"/>
            <a:ext cx="6942364" cy="45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ealthcareimprovementscotland.org/images/spsp_logo_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8" y="1271022"/>
            <a:ext cx="2305433" cy="13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atientsafety.wales.nhs.uk/sitesplus/images/1104/support_ho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r="2747"/>
          <a:stretch/>
        </p:blipFill>
        <p:spPr bwMode="auto">
          <a:xfrm>
            <a:off x="3414667" y="3815948"/>
            <a:ext cx="3783809" cy="11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brutube.com/wp-content/uploads/2012/05/Danish-rescale-2-283x1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715" b="16107"/>
          <a:stretch/>
        </p:blipFill>
        <p:spPr bwMode="auto">
          <a:xfrm>
            <a:off x="6315305" y="2459992"/>
            <a:ext cx="2676303" cy="11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71" y="1145776"/>
            <a:ext cx="3438525" cy="1162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62" y="3017463"/>
            <a:ext cx="2687189" cy="12073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0099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Patient Safety </a:t>
            </a:r>
            <a:r>
              <a:rPr lang="en-US" dirty="0" err="1"/>
              <a:t>C</a:t>
            </a:r>
            <a:r>
              <a:rPr lang="en-US" dirty="0" err="1" smtClean="0"/>
              <a:t>ollaboratives</a:t>
            </a:r>
            <a:r>
              <a:rPr lang="en-US" dirty="0" smtClean="0"/>
              <a:t>: Today</a:t>
            </a:r>
            <a:endParaRPr lang="en-US" dirty="0"/>
          </a:p>
        </p:txBody>
      </p:sp>
      <p:pic>
        <p:nvPicPr>
          <p:cNvPr id="12" name="Picture 2" descr="http://hapaweb.com/wp-content/uploads/2014/12/Project-Fives-Alive.jpg?c20e3c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62" y="1325550"/>
            <a:ext cx="1715195" cy="21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0" y="240507"/>
            <a:ext cx="8763596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Modifications for Resource-Poor Settings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36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4684" y="1521282"/>
            <a:ext cx="7997371" cy="3314701"/>
          </a:xfrm>
        </p:spPr>
        <p:txBody>
          <a:bodyPr>
            <a:normAutofit/>
          </a:bodyPr>
          <a:lstStyle/>
          <a:p>
            <a:r>
              <a:rPr lang="en-US" dirty="0" smtClean="0"/>
              <a:t>Coaches</a:t>
            </a:r>
          </a:p>
          <a:p>
            <a:r>
              <a:rPr lang="en-US" dirty="0" smtClean="0"/>
              <a:t>Regional meetings</a:t>
            </a:r>
          </a:p>
          <a:p>
            <a:r>
              <a:rPr lang="en-US" dirty="0"/>
              <a:t>C</a:t>
            </a:r>
            <a:r>
              <a:rPr lang="en-US" dirty="0" smtClean="0"/>
              <a:t>ell </a:t>
            </a:r>
            <a:r>
              <a:rPr lang="en-US" dirty="0"/>
              <a:t>phone technologies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Overcome geographic, financial constraints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14" y="1369596"/>
            <a:ext cx="1929724" cy="18380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8" y="4466647"/>
            <a:ext cx="3135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latin typeface="Noto Sans"/>
              </a:rPr>
              <a:t>Photo: FreeDigitalPhotos.net</a:t>
            </a:r>
            <a:endParaRPr lang="en-US" b="0" i="0" dirty="0">
              <a:solidFill>
                <a:schemeClr val="accent5"/>
              </a:solidFill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418738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742" y="116112"/>
            <a:ext cx="7503886" cy="561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“The </a:t>
            </a:r>
            <a:r>
              <a:rPr lang="en-US" sz="2000" b="1" dirty="0">
                <a:solidFill>
                  <a:schemeClr val="bg1"/>
                </a:solidFill>
              </a:rPr>
              <a:t>Breakthrough Series (BTS) </a:t>
            </a:r>
            <a:r>
              <a:rPr lang="en-US" dirty="0">
                <a:solidFill>
                  <a:schemeClr val="bg1"/>
                </a:solidFill>
              </a:rPr>
              <a:t>structure has proven highly applicable to efforts to improve performance of the more centrally directed, district-based health systems in </a:t>
            </a:r>
            <a:r>
              <a:rPr lang="en-US" dirty="0" smtClean="0">
                <a:solidFill>
                  <a:schemeClr val="bg1"/>
                </a:solidFill>
              </a:rPr>
              <a:t>Africa.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Lack of Internet connectivity necessitated reliance on </a:t>
            </a:r>
            <a:r>
              <a:rPr lang="en-US" sz="2000" b="1" dirty="0" smtClean="0">
                <a:solidFill>
                  <a:srgbClr val="FFFF00"/>
                </a:solidFill>
              </a:rPr>
              <a:t>change agents </a:t>
            </a:r>
            <a:r>
              <a:rPr lang="en-US" dirty="0" smtClean="0">
                <a:solidFill>
                  <a:schemeClr val="bg1"/>
                </a:solidFill>
              </a:rPr>
              <a:t>who pollinated change ideas across sites in the network…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…[the BTS] became </a:t>
            </a: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rgbClr val="FFFF00"/>
                </a:solidFill>
              </a:rPr>
              <a:t>learning system </a:t>
            </a:r>
            <a:r>
              <a:rPr lang="en-US" dirty="0" smtClean="0">
                <a:solidFill>
                  <a:schemeClr val="bg1"/>
                </a:solidFill>
              </a:rPr>
              <a:t>used </a:t>
            </a:r>
            <a:r>
              <a:rPr lang="en-US" dirty="0">
                <a:solidFill>
                  <a:schemeClr val="bg1"/>
                </a:solidFill>
              </a:rPr>
              <a:t>primarily for innovation of changes that could then be spread. 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The BTS was also used as a </a:t>
            </a:r>
            <a:r>
              <a:rPr lang="en-US" sz="2000" b="1" dirty="0">
                <a:solidFill>
                  <a:srgbClr val="FFFF00"/>
                </a:solidFill>
              </a:rPr>
              <a:t>spread mechanism </a:t>
            </a:r>
            <a:r>
              <a:rPr lang="en-US" dirty="0">
                <a:solidFill>
                  <a:schemeClr val="bg1"/>
                </a:solidFill>
              </a:rPr>
              <a:t>for IHI’s Ghana project on maternal and neonatal </a:t>
            </a:r>
            <a:r>
              <a:rPr lang="en-US" dirty="0" smtClean="0">
                <a:solidFill>
                  <a:schemeClr val="bg1"/>
                </a:solidFill>
              </a:rPr>
              <a:t>mortality…In </a:t>
            </a:r>
            <a:r>
              <a:rPr lang="en-US" dirty="0">
                <a:solidFill>
                  <a:schemeClr val="bg1"/>
                </a:solidFill>
              </a:rPr>
              <a:t>South Africa, the BTS model was used for </a:t>
            </a:r>
            <a:r>
              <a:rPr lang="en-US" sz="2000" b="1" dirty="0">
                <a:solidFill>
                  <a:schemeClr val="bg1"/>
                </a:solidFill>
              </a:rPr>
              <a:t>innovating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demonstrating effective implementation of HIV care at a District </a:t>
            </a:r>
            <a:r>
              <a:rPr lang="en-US" dirty="0" smtClean="0">
                <a:solidFill>
                  <a:schemeClr val="bg1"/>
                </a:solidFill>
              </a:rPr>
              <a:t>level, and developing change </a:t>
            </a:r>
            <a:r>
              <a:rPr lang="en-US" dirty="0">
                <a:solidFill>
                  <a:schemeClr val="bg1"/>
                </a:solidFill>
              </a:rPr>
              <a:t>packages </a:t>
            </a:r>
            <a:r>
              <a:rPr lang="en-US" dirty="0" smtClean="0">
                <a:solidFill>
                  <a:schemeClr val="bg1"/>
                </a:solidFill>
              </a:rPr>
              <a:t>that were </a:t>
            </a:r>
            <a:r>
              <a:rPr lang="en-US" dirty="0">
                <a:solidFill>
                  <a:schemeClr val="bg1"/>
                </a:solidFill>
              </a:rPr>
              <a:t>then </a:t>
            </a:r>
            <a:r>
              <a:rPr lang="en-US" sz="2000" b="1" dirty="0">
                <a:solidFill>
                  <a:schemeClr val="bg1"/>
                </a:solidFill>
              </a:rPr>
              <a:t>spread </a:t>
            </a:r>
            <a:r>
              <a:rPr lang="en-US" dirty="0">
                <a:solidFill>
                  <a:schemeClr val="bg1"/>
                </a:solidFill>
              </a:rPr>
              <a:t>throughout the national health care </a:t>
            </a:r>
            <a:r>
              <a:rPr lang="en-US" dirty="0" smtClean="0">
                <a:solidFill>
                  <a:schemeClr val="bg1"/>
                </a:solidFill>
              </a:rPr>
              <a:t>system…</a:t>
            </a:r>
            <a:r>
              <a:rPr lang="en-US" dirty="0">
                <a:solidFill>
                  <a:schemeClr val="bg1"/>
                </a:solidFill>
              </a:rPr>
              <a:t>  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- Pierre Barker, 2015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347472" indent="-347472">
              <a:spcBef>
                <a:spcPts val="576"/>
              </a:spcBef>
              <a:buBlip>
                <a:blip r:embed="rId2"/>
              </a:buBlip>
            </a:pPr>
            <a:endParaRPr lang="en-US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93" y="240507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Paul </a:t>
            </a:r>
            <a:r>
              <a:rPr lang="en-US" dirty="0" err="1" smtClean="0"/>
              <a:t>Batalden’s</a:t>
            </a:r>
            <a:r>
              <a:rPr lang="en-US" dirty="0" smtClean="0"/>
              <a:t> Sketch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38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1" y="954449"/>
            <a:ext cx="5332444" cy="41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14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Breakthrough Series Skeptics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39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1979" y="1390654"/>
            <a:ext cx="8440057" cy="3314701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+mn-lt"/>
              </a:rPr>
              <a:t>Doubts about </a:t>
            </a:r>
            <a:r>
              <a:rPr lang="en-US" dirty="0" smtClean="0">
                <a:latin typeface="+mn-lt"/>
              </a:rPr>
              <a:t>scientific </a:t>
            </a:r>
            <a:r>
              <a:rPr lang="en-US" dirty="0">
                <a:latin typeface="+mn-lt"/>
              </a:rPr>
              <a:t>discipline of measurement, </a:t>
            </a:r>
            <a:r>
              <a:rPr lang="en-US" dirty="0" smtClean="0">
                <a:latin typeface="+mn-lt"/>
              </a:rPr>
              <a:t>inference, results reporting</a:t>
            </a:r>
            <a:endParaRPr lang="en-US" dirty="0">
              <a:latin typeface="+mn-lt"/>
            </a:endParaRPr>
          </a:p>
          <a:p>
            <a:pPr lvl="0"/>
            <a:r>
              <a:rPr lang="en-US" dirty="0">
                <a:latin typeface="+mn-lt"/>
              </a:rPr>
              <a:t>Doubts about </a:t>
            </a:r>
            <a:r>
              <a:rPr lang="en-US" dirty="0" smtClean="0">
                <a:latin typeface="+mn-lt"/>
              </a:rPr>
              <a:t>data</a:t>
            </a:r>
            <a:endParaRPr lang="en-US" dirty="0">
              <a:latin typeface="+mn-lt"/>
            </a:endParaRPr>
          </a:p>
          <a:p>
            <a:pPr lvl="0"/>
            <a:r>
              <a:rPr lang="en-US" dirty="0" smtClean="0">
                <a:latin typeface="+mn-lt"/>
              </a:rPr>
              <a:t>Doubts </a:t>
            </a:r>
            <a:r>
              <a:rPr lang="en-US" dirty="0">
                <a:latin typeface="+mn-lt"/>
              </a:rPr>
              <a:t>about </a:t>
            </a:r>
            <a:r>
              <a:rPr lang="en-US" dirty="0" smtClean="0">
                <a:latin typeface="+mn-lt"/>
              </a:rPr>
              <a:t>attribution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Doubts </a:t>
            </a:r>
            <a:r>
              <a:rPr lang="en-US" dirty="0">
                <a:latin typeface="+mn-lt"/>
              </a:rPr>
              <a:t>about sustainability: D</a:t>
            </a:r>
            <a:r>
              <a:rPr lang="en-US" dirty="0" smtClean="0">
                <a:latin typeface="+mn-lt"/>
              </a:rPr>
              <a:t>o </a:t>
            </a:r>
            <a:r>
              <a:rPr lang="en-US" dirty="0">
                <a:latin typeface="+mn-lt"/>
              </a:rPr>
              <a:t>these results </a:t>
            </a:r>
            <a:r>
              <a:rPr lang="en-US" dirty="0" smtClean="0">
                <a:latin typeface="+mn-lt"/>
              </a:rPr>
              <a:t>last?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32B30"/>
                </a:solidFill>
              </a:rPr>
              <a:t>The Cycle of Fear</a:t>
            </a:r>
            <a:endParaRPr lang="en-US" b="1" dirty="0">
              <a:solidFill>
                <a:srgbClr val="232B30"/>
              </a:solidFill>
            </a:endParaRPr>
          </a:p>
        </p:txBody>
      </p:sp>
      <p:sp>
        <p:nvSpPr>
          <p:cNvPr id="435202" name="Rectangle 3"/>
          <p:cNvSpPr>
            <a:spLocks noChangeArrowheads="1"/>
          </p:cNvSpPr>
          <p:nvPr/>
        </p:nvSpPr>
        <p:spPr bwMode="auto">
          <a:xfrm>
            <a:off x="3398838" y="1346688"/>
            <a:ext cx="1490794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dirty="0">
                <a:latin typeface="Arial Rounded MT Bold" charset="0"/>
              </a:rPr>
              <a:t>Increase</a:t>
            </a:r>
          </a:p>
          <a:p>
            <a:pPr eaLnBrk="0" hangingPunct="0"/>
            <a:r>
              <a:rPr lang="en-US" sz="2400" b="1" dirty="0">
                <a:latin typeface="Arial Rounded MT Bold" charset="0"/>
              </a:rPr>
              <a:t>    Fear</a:t>
            </a:r>
          </a:p>
        </p:txBody>
      </p:sp>
      <p:sp>
        <p:nvSpPr>
          <p:cNvPr id="435203" name="Arc 4"/>
          <p:cNvSpPr>
            <a:spLocks/>
          </p:cNvSpPr>
          <p:nvPr/>
        </p:nvSpPr>
        <p:spPr bwMode="auto">
          <a:xfrm rot="10800000">
            <a:off x="1473958" y="1657350"/>
            <a:ext cx="1924880" cy="109656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4" name="Rectangle 5"/>
          <p:cNvSpPr>
            <a:spLocks noChangeArrowheads="1"/>
          </p:cNvSpPr>
          <p:nvPr/>
        </p:nvSpPr>
        <p:spPr bwMode="auto">
          <a:xfrm>
            <a:off x="947738" y="2857500"/>
            <a:ext cx="220192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 dirty="0">
                <a:latin typeface="Arial Rounded MT Bold" charset="0"/>
              </a:rPr>
              <a:t>Micromanage</a:t>
            </a:r>
          </a:p>
        </p:txBody>
      </p:sp>
      <p:sp>
        <p:nvSpPr>
          <p:cNvPr id="435205" name="Rectangle 6"/>
          <p:cNvSpPr>
            <a:spLocks noChangeArrowheads="1"/>
          </p:cNvSpPr>
          <p:nvPr/>
        </p:nvSpPr>
        <p:spPr bwMode="auto">
          <a:xfrm>
            <a:off x="6343595" y="2630115"/>
            <a:ext cx="1849866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dirty="0">
                <a:latin typeface="Arial Rounded MT Bold" charset="0"/>
              </a:rPr>
              <a:t>   </a:t>
            </a:r>
            <a:r>
              <a:rPr lang="en-US" sz="2400" b="1" dirty="0">
                <a:latin typeface="Arial Rounded MT Bold" charset="0"/>
              </a:rPr>
              <a:t>Kill the</a:t>
            </a:r>
          </a:p>
          <a:p>
            <a:pPr eaLnBrk="0" hangingPunct="0"/>
            <a:r>
              <a:rPr lang="en-US" sz="2400" b="1" dirty="0">
                <a:latin typeface="Arial Rounded MT Bold" charset="0"/>
              </a:rPr>
              <a:t>Messenger</a:t>
            </a:r>
          </a:p>
        </p:txBody>
      </p:sp>
      <p:sp>
        <p:nvSpPr>
          <p:cNvPr id="435206" name="Arc 7"/>
          <p:cNvSpPr>
            <a:spLocks/>
          </p:cNvSpPr>
          <p:nvPr/>
        </p:nvSpPr>
        <p:spPr bwMode="auto">
          <a:xfrm>
            <a:off x="5030793" y="1657350"/>
            <a:ext cx="2134287" cy="110371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16" y="0"/>
                </a:moveTo>
                <a:cubicBezTo>
                  <a:pt x="11939" y="9"/>
                  <a:pt x="21600" y="9677"/>
                  <a:pt x="21600" y="21600"/>
                </a:cubicBezTo>
              </a:path>
              <a:path w="21600" h="21600" stroke="0" extrusionOk="0">
                <a:moveTo>
                  <a:pt x="16" y="0"/>
                </a:moveTo>
                <a:cubicBezTo>
                  <a:pt x="11939" y="9"/>
                  <a:pt x="21600" y="9677"/>
                  <a:pt x="21600" y="21600"/>
                </a:cubicBezTo>
                <a:lnTo>
                  <a:pt x="0" y="21600"/>
                </a:lnTo>
                <a:lnTo>
                  <a:pt x="16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7" name="Arc 8"/>
          <p:cNvSpPr>
            <a:spLocks/>
          </p:cNvSpPr>
          <p:nvPr/>
        </p:nvSpPr>
        <p:spPr bwMode="auto">
          <a:xfrm rot="10560000">
            <a:off x="1349255" y="3227593"/>
            <a:ext cx="2247223" cy="1065146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8" name="Rectangle 9"/>
          <p:cNvSpPr>
            <a:spLocks noChangeArrowheads="1"/>
          </p:cNvSpPr>
          <p:nvPr/>
        </p:nvSpPr>
        <p:spPr bwMode="auto">
          <a:xfrm>
            <a:off x="3654822" y="3748235"/>
            <a:ext cx="1978391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dirty="0"/>
              <a:t>  </a:t>
            </a:r>
            <a:r>
              <a:rPr lang="en-US" sz="2400" b="1" dirty="0">
                <a:latin typeface="Arial Rounded MT Bold" charset="0"/>
              </a:rPr>
              <a:t>Filter the</a:t>
            </a:r>
          </a:p>
          <a:p>
            <a:pPr eaLnBrk="0" hangingPunct="0"/>
            <a:r>
              <a:rPr lang="en-US" sz="2400" b="1" dirty="0">
                <a:latin typeface="Arial Rounded MT Bold" charset="0"/>
              </a:rPr>
              <a:t>Information</a:t>
            </a:r>
          </a:p>
        </p:txBody>
      </p:sp>
      <p:sp>
        <p:nvSpPr>
          <p:cNvPr id="435209" name="Arc 10"/>
          <p:cNvSpPr>
            <a:spLocks/>
          </p:cNvSpPr>
          <p:nvPr/>
        </p:nvSpPr>
        <p:spPr bwMode="auto">
          <a:xfrm rot="10800000">
            <a:off x="5522125" y="3401524"/>
            <a:ext cx="1642955" cy="83286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565"/>
                </a:moveTo>
                <a:cubicBezTo>
                  <a:pt x="19" y="9657"/>
                  <a:pt x="9670" y="12"/>
                  <a:pt x="21578" y="0"/>
                </a:cubicBezTo>
              </a:path>
              <a:path w="21600" h="21600" stroke="0" extrusionOk="0">
                <a:moveTo>
                  <a:pt x="0" y="21565"/>
                </a:moveTo>
                <a:cubicBezTo>
                  <a:pt x="19" y="9657"/>
                  <a:pt x="9670" y="12"/>
                  <a:pt x="21578" y="0"/>
                </a:cubicBezTo>
                <a:lnTo>
                  <a:pt x="21600" y="21600"/>
                </a:lnTo>
                <a:lnTo>
                  <a:pt x="0" y="21565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76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507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Lingering 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40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97148"/>
            <a:ext cx="8229600" cy="331470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“Do improvement </a:t>
            </a:r>
            <a:r>
              <a:rPr lang="en-US" sz="3200" dirty="0" err="1"/>
              <a:t>collaboratives</a:t>
            </a:r>
            <a:r>
              <a:rPr lang="en-US" sz="3200" dirty="0"/>
              <a:t> work?”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dirty="0" smtClean="0"/>
              <a:t>…“</a:t>
            </a:r>
            <a:r>
              <a:rPr lang="en-US" dirty="0"/>
              <a:t>Does parenting work?”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…“</a:t>
            </a:r>
            <a:r>
              <a:rPr lang="en-US" dirty="0"/>
              <a:t>Does schooling work?”  </a:t>
            </a:r>
          </a:p>
          <a:p>
            <a:endParaRPr lang="en-US" dirty="0"/>
          </a:p>
        </p:txBody>
      </p:sp>
      <p:pic>
        <p:nvPicPr>
          <p:cNvPr id="9218" name="Picture 2" descr="http://www.boas.pro/uploads/images/background/potl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890" y="2367986"/>
            <a:ext cx="2534710" cy="19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64256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US" sz="1600" dirty="0" smtClean="0">
                <a:solidFill>
                  <a:schemeClr val="accent5"/>
                </a:solidFill>
              </a:rPr>
              <a:t>Photo: http</a:t>
            </a:r>
            <a:r>
              <a:rPr lang="en-US" sz="1600" dirty="0">
                <a:solidFill>
                  <a:schemeClr val="accent5"/>
                </a:solidFill>
              </a:rPr>
              <a:t>://www.boas.pro/remco-boas</a:t>
            </a:r>
            <a:endParaRPr lang="en-US" sz="16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3"/>
          <p:cNvSpPr txBox="1">
            <a:spLocks noGrp="1"/>
          </p:cNvSpPr>
          <p:nvPr/>
        </p:nvSpPr>
        <p:spPr bwMode="auto">
          <a:xfrm>
            <a:off x="1600200" y="4614862"/>
            <a:ext cx="541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/>
          </a:p>
          <a:p>
            <a:pPr algn="ctr" eaLnBrk="1" hangingPunct="1"/>
            <a:endParaRPr lang="en-US" sz="1400"/>
          </a:p>
        </p:txBody>
      </p:sp>
      <p:sp>
        <p:nvSpPr>
          <p:cNvPr id="64514" name="Slide Number Placeholder 4"/>
          <p:cNvSpPr txBox="1">
            <a:spLocks noGrp="1"/>
          </p:cNvSpPr>
          <p:nvPr/>
        </p:nvSpPr>
        <p:spPr bwMode="auto">
          <a:xfrm>
            <a:off x="457200" y="4613672"/>
            <a:ext cx="914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/>
          </a:p>
          <a:p>
            <a:pPr eaLnBrk="1" hangingPunct="1"/>
            <a:fld id="{4DDC2159-F16E-BD4D-8434-C9088E9C7D20}" type="slidenum">
              <a:rPr lang="en-US" sz="1400"/>
              <a:pPr eaLnBrk="1" hangingPunct="1"/>
              <a:t>41</a:t>
            </a:fld>
            <a:endParaRPr lang="en-US" sz="140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05978"/>
            <a:ext cx="8839200" cy="765572"/>
          </a:xfrm>
        </p:spPr>
        <p:txBody>
          <a:bodyPr/>
          <a:lstStyle/>
          <a:p>
            <a:pPr eaLnBrk="1" hangingPunct="1"/>
            <a:r>
              <a:rPr lang="en-US" sz="3600" dirty="0" err="1">
                <a:latin typeface="Arial" charset="0"/>
              </a:rPr>
              <a:t>Pawson</a:t>
            </a:r>
            <a:r>
              <a:rPr lang="en-US" sz="3600" dirty="0">
                <a:latin typeface="Arial" charset="0"/>
              </a:rPr>
              <a:t> and Tilley: </a:t>
            </a:r>
            <a:r>
              <a:rPr lang="en-US" sz="3600" i="1" dirty="0">
                <a:solidFill>
                  <a:schemeClr val="folHlink"/>
                </a:solidFill>
                <a:latin typeface="Arial" charset="0"/>
              </a:rPr>
              <a:t>Realistic Evaluation</a:t>
            </a:r>
          </a:p>
        </p:txBody>
      </p:sp>
      <p:pic>
        <p:nvPicPr>
          <p:cNvPr id="64516" name="Picture 11" descr="clip_image002 (Medium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143000"/>
            <a:ext cx="311626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2" y="1204690"/>
            <a:ext cx="80409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MS Mincho" panose="02020609040205080304" pitchFamily="49" charset="-128"/>
              </a:rPr>
              <a:t>“The idea </a:t>
            </a:r>
            <a:r>
              <a:rPr lang="en-US" sz="2800" dirty="0" smtClean="0">
                <a:solidFill>
                  <a:schemeClr val="bg1"/>
                </a:solidFill>
                <a:ea typeface="MS Mincho" panose="02020609040205080304" pitchFamily="49" charset="-128"/>
              </a:rPr>
              <a:t>[of </a:t>
            </a:r>
            <a:r>
              <a:rPr lang="en-US" sz="2800" dirty="0">
                <a:solidFill>
                  <a:schemeClr val="bg1"/>
                </a:solidFill>
                <a:ea typeface="MS Mincho" panose="02020609040205080304" pitchFamily="49" charset="-128"/>
              </a:rPr>
              <a:t>collaborative </a:t>
            </a:r>
            <a:r>
              <a:rPr lang="en-US" sz="2800" dirty="0" smtClean="0">
                <a:solidFill>
                  <a:schemeClr val="bg1"/>
                </a:solidFill>
                <a:ea typeface="MS Mincho" panose="02020609040205080304" pitchFamily="49" charset="-128"/>
              </a:rPr>
              <a:t>improvement] </a:t>
            </a:r>
            <a:r>
              <a:rPr lang="en-US" sz="2800" dirty="0">
                <a:solidFill>
                  <a:schemeClr val="bg1"/>
                </a:solidFill>
                <a:ea typeface="MS Mincho" panose="02020609040205080304" pitchFamily="49" charset="-128"/>
              </a:rPr>
              <a:t>is better seen as a learning strategy – an action learning strategy – not as an intervention that should be evaluated as a new treatment should be.” </a:t>
            </a:r>
            <a:endParaRPr lang="en-US" sz="2800" dirty="0" smtClean="0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MS Mincho" panose="02020609040205080304" pitchFamily="49" charset="-128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 Paul Batalden, 2015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8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57" y="1678845"/>
            <a:ext cx="8011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a typeface="MS Mincho" panose="02020609040205080304" pitchFamily="49" charset="-128"/>
              </a:rPr>
              <a:t>“</a:t>
            </a:r>
            <a:r>
              <a:rPr lang="en-US" sz="3200" dirty="0">
                <a:solidFill>
                  <a:schemeClr val="bg1"/>
                </a:solidFill>
                <a:ea typeface="MS Mincho" panose="02020609040205080304" pitchFamily="49" charset="-128"/>
              </a:rPr>
              <a:t>The bedrock value within a collaborative is freedom from fear in any form – fear of inspection, fear of failure, fear of reprisal</a:t>
            </a:r>
            <a:r>
              <a:rPr lang="en-US" sz="3200" dirty="0" smtClean="0">
                <a:solidFill>
                  <a:schemeClr val="bg1"/>
                </a:solidFill>
                <a:ea typeface="MS Mincho" panose="02020609040205080304" pitchFamily="49" charset="-128"/>
              </a:rPr>
              <a:t>.”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a typeface="MS Mincho" panose="02020609040205080304" pitchFamily="49" charset="-128"/>
              </a:rPr>
              <a:t>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ea typeface="MS Mincho" panose="02020609040205080304" pitchFamily="49" charset="-128"/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  <a:ea typeface="MS Mincho" panose="02020609040205080304" pitchFamily="49" charset="-128"/>
              </a:rPr>
              <a:t>Kedar</a:t>
            </a:r>
            <a:r>
              <a:rPr lang="en-US" sz="2000" dirty="0" smtClean="0">
                <a:solidFill>
                  <a:schemeClr val="bg1"/>
                </a:solidFill>
                <a:ea typeface="MS Mincho" panose="02020609040205080304" pitchFamily="49" charset="-128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Mate, 2015</a:t>
            </a:r>
            <a:endParaRPr lang="en-US" sz="20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57" y="1678848"/>
            <a:ext cx="8011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a typeface="MS Mincho" panose="02020609040205080304" pitchFamily="49" charset="-128"/>
              </a:rPr>
              <a:t>“Never worry alone.”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a typeface="MS Mincho" panose="02020609040205080304" pitchFamily="49" charset="-128"/>
              </a:rPr>
              <a:t>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ea typeface="MS Mincho" panose="02020609040205080304" pitchFamily="49" charset="-128"/>
              </a:rPr>
              <a:t>- Institute for Healthcare Improvement</a:t>
            </a:r>
            <a:endParaRPr lang="en-US" sz="20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8" y="230083"/>
            <a:ext cx="8541657" cy="5715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10000"/>
                  </a:schemeClr>
                </a:solidFill>
                <a:latin typeface="Arial"/>
                <a:cs typeface="Arial"/>
              </a:rPr>
              <a:t>Some Consequences of Reliance on Inspection</a:t>
            </a:r>
            <a:endParaRPr lang="en-US" sz="2800" b="1" dirty="0">
              <a:solidFill>
                <a:schemeClr val="accent6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3"/>
            <a:ext cx="8229600" cy="353520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 smtClean="0">
                <a:solidFill>
                  <a:srgbClr val="232B30"/>
                </a:solidFill>
              </a:rPr>
              <a:t>Measurement Gone </a:t>
            </a:r>
            <a:r>
              <a:rPr lang="en-US" b="1" dirty="0">
                <a:solidFill>
                  <a:srgbClr val="232B30"/>
                </a:solidFill>
              </a:rPr>
              <a:t>W</a:t>
            </a:r>
            <a:r>
              <a:rPr lang="en-US" b="1" dirty="0" smtClean="0">
                <a:solidFill>
                  <a:srgbClr val="232B30"/>
                </a:solidFill>
              </a:rPr>
              <a:t>ild </a:t>
            </a:r>
            <a:r>
              <a:rPr lang="en-US" dirty="0"/>
              <a:t>– </a:t>
            </a:r>
            <a:r>
              <a:rPr lang="en-US" dirty="0" smtClean="0"/>
              <a:t>Adds massive costs; Distracts </a:t>
            </a:r>
            <a:r>
              <a:rPr lang="en-US" dirty="0"/>
              <a:t>from what matters; </a:t>
            </a:r>
            <a:r>
              <a:rPr lang="en-US" dirty="0" smtClean="0"/>
              <a:t>Objectifies the </a:t>
            </a:r>
            <a:r>
              <a:rPr lang="en-US" dirty="0"/>
              <a:t>crucial subjective</a:t>
            </a:r>
          </a:p>
          <a:p>
            <a:pPr lvl="0"/>
            <a:r>
              <a:rPr lang="en-US" b="1" dirty="0">
                <a:solidFill>
                  <a:srgbClr val="232B30"/>
                </a:solidFill>
              </a:rPr>
              <a:t>Accountability </a:t>
            </a:r>
            <a:r>
              <a:rPr lang="en-US" dirty="0"/>
              <a:t>– Chills dialogue and authentic exchange; </a:t>
            </a:r>
            <a:r>
              <a:rPr lang="en-US" dirty="0" smtClean="0"/>
              <a:t>Loses upward </a:t>
            </a:r>
            <a:r>
              <a:rPr lang="en-US" dirty="0"/>
              <a:t>information flow</a:t>
            </a:r>
          </a:p>
          <a:p>
            <a:pPr lvl="0"/>
            <a:r>
              <a:rPr lang="en-US" b="1" dirty="0" smtClean="0">
                <a:solidFill>
                  <a:srgbClr val="232B30"/>
                </a:solidFill>
              </a:rPr>
              <a:t>“Skin </a:t>
            </a:r>
            <a:r>
              <a:rPr lang="en-US" b="1" dirty="0">
                <a:solidFill>
                  <a:srgbClr val="232B30"/>
                </a:solidFill>
              </a:rPr>
              <a:t>in the </a:t>
            </a:r>
            <a:r>
              <a:rPr lang="en-US" b="1" dirty="0" smtClean="0">
                <a:solidFill>
                  <a:srgbClr val="232B30"/>
                </a:solidFill>
              </a:rPr>
              <a:t>Game” </a:t>
            </a:r>
            <a:r>
              <a:rPr lang="en-US" dirty="0"/>
              <a:t>– </a:t>
            </a:r>
            <a:r>
              <a:rPr lang="en-US" dirty="0" smtClean="0"/>
              <a:t>Afflicts the disadvantaged; Lacks </a:t>
            </a:r>
            <a:r>
              <a:rPr lang="en-US" dirty="0"/>
              <a:t>any evidence base</a:t>
            </a:r>
          </a:p>
          <a:p>
            <a:pPr lvl="0"/>
            <a:r>
              <a:rPr lang="en-US" b="1" dirty="0">
                <a:solidFill>
                  <a:srgbClr val="232B30"/>
                </a:solidFill>
              </a:rPr>
              <a:t>Standardization </a:t>
            </a:r>
            <a:r>
              <a:rPr lang="en-US" dirty="0"/>
              <a:t>– </a:t>
            </a:r>
            <a:r>
              <a:rPr lang="en-US" dirty="0" smtClean="0"/>
              <a:t>Chills innovation; Disconnects care from individual patients</a:t>
            </a:r>
            <a:endParaRPr lang="en-US" dirty="0"/>
          </a:p>
          <a:p>
            <a:pPr lvl="0"/>
            <a:r>
              <a:rPr lang="en-US" b="1" dirty="0">
                <a:solidFill>
                  <a:srgbClr val="232B30"/>
                </a:solidFill>
              </a:rPr>
              <a:t>Markets</a:t>
            </a:r>
            <a:r>
              <a:rPr lang="en-US" dirty="0"/>
              <a:t> – </a:t>
            </a:r>
            <a:r>
              <a:rPr lang="en-US" dirty="0" smtClean="0"/>
              <a:t>Drives oversupply; Chills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F7278-08E0-4F66-A1E5-FE603995097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81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>
                <a:solidFill>
                  <a:srgbClr val="232B30"/>
                </a:solidFill>
                <a:latin typeface="+mn-lt"/>
              </a:rPr>
              <a:t>“</a:t>
            </a:r>
            <a:r>
              <a:rPr lang="en-US" b="1" dirty="0" smtClean="0">
                <a:solidFill>
                  <a:srgbClr val="232B30"/>
                </a:solidFill>
                <a:latin typeface="+mn-lt"/>
              </a:rPr>
              <a:t>The First Law of Improvement</a:t>
            </a:r>
            <a:r>
              <a:rPr lang="ja-JP" altLang="en-US" b="1" dirty="0" smtClean="0">
                <a:solidFill>
                  <a:srgbClr val="232B30"/>
                </a:solidFill>
                <a:latin typeface="+mn-lt"/>
              </a:rPr>
              <a:t>”</a:t>
            </a:r>
            <a:endParaRPr lang="en-US" b="1" dirty="0">
              <a:solidFill>
                <a:srgbClr val="232B30"/>
              </a:solidFill>
              <a:latin typeface="+mn-lt"/>
            </a:endParaRPr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>
          <a:xfrm>
            <a:off x="1705977" y="1371604"/>
            <a:ext cx="5732059" cy="28575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Every system is perfectly designed to achieve exactly the results it gets.</a:t>
            </a:r>
          </a:p>
          <a:p>
            <a:pPr marL="0" indent="0" algn="r">
              <a:buNone/>
            </a:pPr>
            <a:r>
              <a:rPr lang="en-US" sz="2400" dirty="0" smtClean="0"/>
              <a:t>Paul </a:t>
            </a:r>
            <a:r>
              <a:rPr lang="en-US" sz="2400" dirty="0" err="1" smtClean="0"/>
              <a:t>Batalden</a:t>
            </a:r>
            <a:r>
              <a:rPr lang="en-US" sz="2400" dirty="0" smtClean="0"/>
              <a:t>, MD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428" y="1774893"/>
            <a:ext cx="8447313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“Some </a:t>
            </a:r>
            <a:r>
              <a:rPr lang="en-US" sz="2600" dirty="0" err="1">
                <a:solidFill>
                  <a:schemeClr val="bg1"/>
                </a:solidFill>
              </a:rPr>
              <a:t>heades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haue</a:t>
            </a:r>
            <a:r>
              <a:rPr lang="en-US" sz="2600" dirty="0">
                <a:solidFill>
                  <a:schemeClr val="bg1"/>
                </a:solidFill>
              </a:rPr>
              <a:t> taken two head is better then one: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</a:rPr>
              <a:t>But ten heads without wit, I </a:t>
            </a:r>
            <a:r>
              <a:rPr lang="en-US" sz="2600" dirty="0" err="1">
                <a:solidFill>
                  <a:schemeClr val="bg1"/>
                </a:solidFill>
              </a:rPr>
              <a:t>wene</a:t>
            </a:r>
            <a:r>
              <a:rPr lang="en-US" sz="2600" dirty="0">
                <a:solidFill>
                  <a:schemeClr val="bg1"/>
                </a:solidFill>
              </a:rPr>
              <a:t> as good none</a:t>
            </a:r>
            <a:r>
              <a:rPr lang="en-US" sz="2600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endParaRPr lang="en-US" sz="2600" dirty="0">
              <a:solidFill>
                <a:schemeClr val="bg1"/>
              </a:solidFill>
            </a:endParaRP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- John Heywood, 1546 AD 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spcBef>
                <a:spcPts val="576"/>
              </a:spcBef>
            </a:pPr>
            <a:endParaRPr lang="en-US" sz="26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kartidningen.se/OldWebArticleImages/1/12615/large/pau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98" y="1500642"/>
            <a:ext cx="40481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126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Paul </a:t>
            </a:r>
            <a:r>
              <a:rPr lang="en-US" dirty="0" err="1" smtClean="0"/>
              <a:t>Batalden</a:t>
            </a:r>
            <a:r>
              <a:rPr lang="en-US" dirty="0" smtClean="0"/>
              <a:t>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1550" y="241300"/>
            <a:ext cx="552450" cy="273050"/>
          </a:xfrm>
        </p:spPr>
        <p:txBody>
          <a:bodyPr/>
          <a:lstStyle/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9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38241"/>
            <a:ext cx="6348444" cy="49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HI_Theme_16_9_jan_2013">
  <a:themeElements>
    <a:clrScheme name="IHI">
      <a:dk1>
        <a:srgbClr val="455660"/>
      </a:dk1>
      <a:lt1>
        <a:srgbClr val="FFFFFF"/>
      </a:lt1>
      <a:dk2>
        <a:srgbClr val="00A0AF"/>
      </a:dk2>
      <a:lt2>
        <a:srgbClr val="8CC63E"/>
      </a:lt2>
      <a:accent1>
        <a:srgbClr val="7299C6"/>
      </a:accent1>
      <a:accent2>
        <a:srgbClr val="0194D3"/>
      </a:accent2>
      <a:accent3>
        <a:srgbClr val="72C6A1"/>
      </a:accent3>
      <a:accent4>
        <a:srgbClr val="9CD4E4"/>
      </a:accent4>
      <a:accent5>
        <a:srgbClr val="777779"/>
      </a:accent5>
      <a:accent6>
        <a:srgbClr val="DFE0CE"/>
      </a:accent6>
      <a:hlink>
        <a:srgbClr val="009EC2"/>
      </a:hlink>
      <a:folHlink>
        <a:srgbClr val="009E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472" indent="-347472">
          <a:spcBef>
            <a:spcPts val="576"/>
          </a:spcBef>
          <a:buBlip>
            <a:blip xmlns:r="http://schemas.openxmlformats.org/officeDocument/2006/relationships" r:embed="rId1"/>
          </a:buBlip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erene">
  <a:themeElements>
    <a:clrScheme name="">
      <a:dk1>
        <a:srgbClr val="333333"/>
      </a:dk1>
      <a:lt1>
        <a:srgbClr val="8B98DB"/>
      </a:lt1>
      <a:dk2>
        <a:srgbClr val="E1E53D"/>
      </a:dk2>
      <a:lt2>
        <a:srgbClr val="578963"/>
      </a:lt2>
      <a:accent1>
        <a:srgbClr val="FFCCCC"/>
      </a:accent1>
      <a:accent2>
        <a:srgbClr val="B3E1B3"/>
      </a:accent2>
      <a:accent3>
        <a:srgbClr val="C4CAEA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heme1">
  <a:themeElements>
    <a:clrScheme name="IHI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HI 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HI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I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I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I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I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I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I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2_IHI Standard Powerpoint Template">
  <a:themeElements>
    <a:clrScheme name="2_IHI Standard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IHI Standard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IHI Standard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HI Standard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HI Standard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HI Standard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HI Standard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HI Standard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HI Standard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HI Standard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HI Standard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HI Standard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HI Standard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HI Standard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F12C8F2A83E48974FF80171A0D9A3" ma:contentTypeVersion="3" ma:contentTypeDescription="Create a new document." ma:contentTypeScope="" ma:versionID="172a79084bb7b4125e5776989d34d635">
  <xsd:schema xmlns:xsd="http://www.w3.org/2001/XMLSchema" xmlns:xs="http://www.w3.org/2001/XMLSchema" xmlns:p="http://schemas.microsoft.com/office/2006/metadata/properties" xmlns:ns2="6e48ee00-3676-48b9-a282-c7c03ae636f0" targetNamespace="http://schemas.microsoft.com/office/2006/metadata/properties" ma:root="true" ma:fieldsID="eec71750097f787cab71f250e4e4148b" ns2:_="">
    <xsd:import namespace="6e48ee00-3676-48b9-a282-c7c03ae636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8ee00-3676-48b9-a282-c7c03ae63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3FAA64-43E8-403F-B043-ABE0CD2D48A5}"/>
</file>

<file path=customXml/itemProps2.xml><?xml version="1.0" encoding="utf-8"?>
<ds:datastoreItem xmlns:ds="http://schemas.openxmlformats.org/officeDocument/2006/customXml" ds:itemID="{4956233A-F80F-4317-9DBE-4936DDBDD43B}"/>
</file>

<file path=customXml/itemProps3.xml><?xml version="1.0" encoding="utf-8"?>
<ds:datastoreItem xmlns:ds="http://schemas.openxmlformats.org/officeDocument/2006/customXml" ds:itemID="{E9F97FD8-9BFA-41A4-94B1-8AE221499922}"/>
</file>

<file path=docProps/app.xml><?xml version="1.0" encoding="utf-8"?>
<Properties xmlns="http://schemas.openxmlformats.org/officeDocument/2006/extended-properties" xmlns:vt="http://schemas.openxmlformats.org/officeDocument/2006/docPropsVTypes">
  <Template>IHI_Theme_16_9_jan_2013</Template>
  <TotalTime>630</TotalTime>
  <Words>1046</Words>
  <Application>Microsoft Macintosh PowerPoint</Application>
  <PresentationFormat>On-screen Show (16:9)</PresentationFormat>
  <Paragraphs>235</Paragraphs>
  <Slides>44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IHI_Theme_16_9_jan_2013</vt:lpstr>
      <vt:lpstr>Serene</vt:lpstr>
      <vt:lpstr>Default Design</vt:lpstr>
      <vt:lpstr>1_Default Design</vt:lpstr>
      <vt:lpstr>5_Theme1</vt:lpstr>
      <vt:lpstr>Office Theme</vt:lpstr>
      <vt:lpstr>1_Office Theme</vt:lpstr>
      <vt:lpstr>2_IHI Standard Powerpoint Template</vt:lpstr>
      <vt:lpstr>Worksheet</vt:lpstr>
      <vt:lpstr>Collaborative Improvement: A Brief and Recent History</vt:lpstr>
      <vt:lpstr>Model I:  Bad Apples</vt:lpstr>
      <vt:lpstr>Model I:  Bad Apples</vt:lpstr>
      <vt:lpstr>The Cycle of Fear</vt:lpstr>
      <vt:lpstr>Some Consequences of Reliance on Inspection</vt:lpstr>
      <vt:lpstr>“The First Law of Improvement”</vt:lpstr>
      <vt:lpstr>PowerPoint Presentation</vt:lpstr>
      <vt:lpstr>Paul Batalden, MD</vt:lpstr>
      <vt:lpstr>PowerPoint Presentation</vt:lpstr>
      <vt:lpstr>PowerPoint Presentation</vt:lpstr>
      <vt:lpstr>Breakthrough Series Collaborative</vt:lpstr>
      <vt:lpstr>PowerPoint Presentation</vt:lpstr>
      <vt:lpstr>PowerPoint Presentation</vt:lpstr>
      <vt:lpstr>Tom Nolan, PhD</vt:lpstr>
      <vt:lpstr>PowerPoint Presentation</vt:lpstr>
      <vt:lpstr>Criteria for Selection</vt:lpstr>
      <vt:lpstr>PowerPoint Presentation</vt:lpstr>
      <vt:lpstr>52 Breakthrough Series Collaboratives</vt:lpstr>
      <vt:lpstr>Dr. Ken Kizer, Veterans Health Administration</vt:lpstr>
      <vt:lpstr>Vertically Integrated Service Networks (VISNs)</vt:lpstr>
      <vt:lpstr>PowerPoint Presentation</vt:lpstr>
      <vt:lpstr>Dr. John Oldham</vt:lpstr>
      <vt:lpstr>PowerPoint Presentation</vt:lpstr>
      <vt:lpstr>PowerPoint Presentation</vt:lpstr>
      <vt:lpstr>PowerPoint Presentation</vt:lpstr>
      <vt:lpstr>PowerPoint Presentation</vt:lpstr>
      <vt:lpstr>Early Care Improvement Collaboratives</vt:lpstr>
      <vt:lpstr>Pressure Ulcer Prevention Facility Acquired Pressure Ulcer Rate St. Vincent Hospital, Jacksonville</vt:lpstr>
      <vt:lpstr>Error Reduction at Ascension</vt:lpstr>
      <vt:lpstr>OPQC = Population Health Ohio Perinatal Quality Collaborative</vt:lpstr>
      <vt:lpstr>Decreasing Non-Medically Indicated  Scheduled Deliveries Prior to 39 Weeks Gestation</vt:lpstr>
      <vt:lpstr>PowerPoint Presentation</vt:lpstr>
      <vt:lpstr>PowerPoint Presentation</vt:lpstr>
      <vt:lpstr>PowerPoint Presentation</vt:lpstr>
      <vt:lpstr>Patient Safety Collaboratives: Today</vt:lpstr>
      <vt:lpstr>Modifications for Resource-Poor Settings</vt:lpstr>
      <vt:lpstr>PowerPoint Presentation</vt:lpstr>
      <vt:lpstr>Paul Batalden’s Sketch</vt:lpstr>
      <vt:lpstr>Breakthrough Series Skeptics</vt:lpstr>
      <vt:lpstr>Lingering Questions</vt:lpstr>
      <vt:lpstr>Pawson and Tilley: Realistic Evaluation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Lunn</dc:creator>
  <cp:lastModifiedBy>Don</cp:lastModifiedBy>
  <cp:revision>55</cp:revision>
  <dcterms:created xsi:type="dcterms:W3CDTF">2015-01-20T16:23:02Z</dcterms:created>
  <dcterms:modified xsi:type="dcterms:W3CDTF">2015-11-04T14:45:32Z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0x010100AD0F12C8F2A83E48974FF80171A0D9A3</vt:lpwstr>
  </property>
</Properties>
</file>