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767" r:id="rId2"/>
    <p:sldId id="769" r:id="rId3"/>
    <p:sldId id="1037" r:id="rId4"/>
    <p:sldId id="810" r:id="rId5"/>
    <p:sldId id="805" r:id="rId6"/>
    <p:sldId id="806" r:id="rId7"/>
    <p:sldId id="807" r:id="rId8"/>
    <p:sldId id="998" r:id="rId9"/>
    <p:sldId id="1026" r:id="rId10"/>
    <p:sldId id="1027" r:id="rId11"/>
    <p:sldId id="814" r:id="rId12"/>
    <p:sldId id="1002" r:id="rId13"/>
    <p:sldId id="868" r:id="rId14"/>
    <p:sldId id="876" r:id="rId15"/>
    <p:sldId id="724" r:id="rId16"/>
    <p:sldId id="913" r:id="rId17"/>
    <p:sldId id="914" r:id="rId18"/>
    <p:sldId id="915" r:id="rId19"/>
    <p:sldId id="921" r:id="rId20"/>
    <p:sldId id="1033" r:id="rId21"/>
    <p:sldId id="920" r:id="rId22"/>
    <p:sldId id="923" r:id="rId23"/>
    <p:sldId id="938" r:id="rId24"/>
    <p:sldId id="928" r:id="rId25"/>
    <p:sldId id="932" r:id="rId26"/>
    <p:sldId id="933" r:id="rId27"/>
    <p:sldId id="956" r:id="rId28"/>
    <p:sldId id="957" r:id="rId29"/>
    <p:sldId id="958" r:id="rId30"/>
    <p:sldId id="1034" r:id="rId31"/>
    <p:sldId id="1014" r:id="rId32"/>
    <p:sldId id="1035" r:id="rId33"/>
    <p:sldId id="1036" r:id="rId34"/>
    <p:sldId id="959" r:id="rId35"/>
    <p:sldId id="962" r:id="rId36"/>
    <p:sldId id="1005" r:id="rId37"/>
    <p:sldId id="1006" r:id="rId38"/>
    <p:sldId id="1025" r:id="rId39"/>
    <p:sldId id="987" r:id="rId40"/>
    <p:sldId id="988" r:id="rId41"/>
    <p:sldId id="989" r:id="rId42"/>
    <p:sldId id="1031" r:id="rId43"/>
    <p:sldId id="1038" r:id="rId44"/>
    <p:sldId id="974" r:id="rId45"/>
    <p:sldId id="969" r:id="rId46"/>
    <p:sldId id="973" r:id="rId47"/>
    <p:sldId id="995" r:id="rId48"/>
    <p:sldId id="1032" r:id="rId49"/>
    <p:sldId id="1024" r:id="rId50"/>
    <p:sldId id="996" r:id="rId51"/>
    <p:sldId id="670" r:id="rId52"/>
    <p:sldId id="671" r:id="rId5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2743" autoAdjust="0"/>
  </p:normalViewPr>
  <p:slideViewPr>
    <p:cSldViewPr>
      <p:cViewPr varScale="1">
        <p:scale>
          <a:sx n="67" d="100"/>
          <a:sy n="67" d="100"/>
        </p:scale>
        <p:origin x="127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18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B43C2D63-82E6-4E4B-8D78-9D1D4F864590}" type="datetimeFigureOut">
              <a:rPr lang="en-US" smtClean="0"/>
              <a:t>9/6/2015</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C3B96707-44FB-4586-8008-28C96A16492A}" type="slidenum">
              <a:rPr lang="en-US" smtClean="0"/>
              <a:t>‹#›</a:t>
            </a:fld>
            <a:endParaRPr lang="en-US"/>
          </a:p>
        </p:txBody>
      </p:sp>
    </p:spTree>
    <p:extLst>
      <p:ext uri="{BB962C8B-B14F-4D97-AF65-F5344CB8AC3E}">
        <p14:creationId xmlns:p14="http://schemas.microsoft.com/office/powerpoint/2010/main" val="291165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147B6D3E-022B-4A5F-B7EF-C2F0B963487C}" type="datetimeFigureOut">
              <a:rPr lang="en-US" smtClean="0"/>
              <a:t>9/6/2015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10678D27-97FB-404B-AC7C-9E231D5DC45B}" type="slidenum">
              <a:rPr lang="en-US" smtClean="0"/>
              <a:t>‹#›</a:t>
            </a:fld>
            <a:endParaRPr lang="en-US"/>
          </a:p>
        </p:txBody>
      </p:sp>
    </p:spTree>
    <p:extLst>
      <p:ext uri="{BB962C8B-B14F-4D97-AF65-F5344CB8AC3E}">
        <p14:creationId xmlns:p14="http://schemas.microsoft.com/office/powerpoint/2010/main" val="150369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FFFF00"/>
                </a:solidFill>
              </a:defRPr>
            </a:lvl2pPr>
            <a:lvl4pPr>
              <a:defRPr>
                <a:solidFill>
                  <a:srgbClr val="FFFF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2"/>
          <a:stretch>
            <a:fillRect/>
          </a:stretch>
        </p:blipFill>
        <p:spPr>
          <a:xfrm>
            <a:off x="7239000" y="6332674"/>
            <a:ext cx="1761546" cy="404812"/>
          </a:xfrm>
          <a:prstGeom prst="rect">
            <a:avLst/>
          </a:prstGeom>
        </p:spPr>
      </p:pic>
    </p:spTree>
    <p:extLst>
      <p:ext uri="{BB962C8B-B14F-4D97-AF65-F5344CB8AC3E}">
        <p14:creationId xmlns:p14="http://schemas.microsoft.com/office/powerpoint/2010/main" val="50300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FFFF00"/>
                </a:solidFill>
              </a:defRPr>
            </a:lvl2pPr>
            <a:lvl4pPr>
              <a:defRPr>
                <a:solidFill>
                  <a:srgbClr val="FFFF00"/>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36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96945"/>
            <a:ext cx="8305800" cy="1541355"/>
          </a:xfrm>
          <a:ln/>
        </p:spPr>
        <p:txBody>
          <a:bodyPr>
            <a:noAutofit/>
          </a:bodyPr>
          <a:lstStyle/>
          <a:p>
            <a:pPr algn="ctr"/>
            <a:r>
              <a:rPr lang="en-US" dirty="0" smtClean="0"/>
              <a:t>“EMS” in the </a:t>
            </a:r>
            <a:br>
              <a:rPr lang="en-US" dirty="0" smtClean="0"/>
            </a:br>
            <a:r>
              <a:rPr lang="en-US" dirty="0" smtClean="0"/>
              <a:t>New Healthcare Environment</a:t>
            </a:r>
            <a:endParaRPr lang="en-US" i="1" dirty="0">
              <a:effectLst>
                <a:outerShdw blurRad="38100" dist="38100" dir="2700000" algn="tl">
                  <a:srgbClr val="000000">
                    <a:alpha val="43137"/>
                  </a:srgbClr>
                </a:outerShdw>
              </a:effectLst>
            </a:endParaRPr>
          </a:p>
        </p:txBody>
      </p:sp>
      <p:sp>
        <p:nvSpPr>
          <p:cNvPr id="5" name="Rectangle 3"/>
          <p:cNvSpPr>
            <a:spLocks noGrp="1" noChangeArrowheads="1"/>
          </p:cNvSpPr>
          <p:nvPr>
            <p:ph idx="1"/>
          </p:nvPr>
        </p:nvSpPr>
        <p:spPr>
          <a:xfrm>
            <a:off x="533400" y="5486400"/>
            <a:ext cx="8229600" cy="914400"/>
          </a:xfrm>
          <a:ln/>
        </p:spPr>
        <p:txBody>
          <a:bodyPr/>
          <a:lstStyle/>
          <a:p>
            <a:pPr marL="0" indent="0" algn="ctr">
              <a:buNone/>
            </a:pPr>
            <a:r>
              <a:rPr lang="en-US" dirty="0" smtClean="0"/>
              <a:t>“</a:t>
            </a:r>
            <a:r>
              <a:rPr lang="en-US" sz="3600" b="1" i="1" dirty="0" smtClean="0"/>
              <a:t>Welcome to the Real World</a:t>
            </a:r>
            <a:r>
              <a:rPr lang="en-US" dirty="0" smtClean="0"/>
              <a:t>”</a:t>
            </a:r>
            <a:endParaRPr lang="en-US" dirty="0"/>
          </a:p>
        </p:txBody>
      </p:sp>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19400" y="1638300"/>
            <a:ext cx="3429000" cy="389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36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4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6477000" y="6416675"/>
            <a:ext cx="2133600" cy="365125"/>
          </a:xfrm>
          <a:prstGeom prst="rect">
            <a:avLst/>
          </a:prstGeom>
        </p:spPr>
        <p:txBody>
          <a:bodyPr/>
          <a:lstStyle>
            <a:extLst/>
          </a:lstStyle>
          <a:p>
            <a:endParaRPr lang="en-US"/>
          </a:p>
        </p:txBody>
      </p:sp>
      <p:sp>
        <p:nvSpPr>
          <p:cNvPr id="17" name="Footer Placeholder 16"/>
          <p:cNvSpPr>
            <a:spLocks noGrp="1"/>
          </p:cNvSpPr>
          <p:nvPr>
            <p:ph type="ftr" sz="quarter" idx="11"/>
          </p:nvPr>
        </p:nvSpPr>
        <p:spPr>
          <a:xfrm>
            <a:off x="914400" y="6416675"/>
            <a:ext cx="5562600" cy="365125"/>
          </a:xfrm>
          <a:prstGeom prst="rect">
            <a:avLst/>
          </a:prstGeom>
        </p:spPr>
        <p:txBody>
          <a:bodyPr/>
          <a:lstStyle>
            <a:extLst/>
          </a:lstStyle>
          <a:p>
            <a:endParaRPr lang="en-US"/>
          </a:p>
        </p:txBody>
      </p:sp>
      <p:sp>
        <p:nvSpPr>
          <p:cNvPr id="29" name="Slide Number Placeholder 28"/>
          <p:cNvSpPr>
            <a:spLocks noGrp="1"/>
          </p:cNvSpPr>
          <p:nvPr>
            <p:ph type="sldNum" sz="quarter" idx="12"/>
          </p:nvPr>
        </p:nvSpPr>
        <p:spPr>
          <a:xfrm>
            <a:off x="8610600" y="6416675"/>
            <a:ext cx="457200" cy="365125"/>
          </a:xfrm>
          <a:prstGeom prst="rect">
            <a:avLst/>
          </a:prstGeom>
        </p:spPr>
        <p:txBody>
          <a:bodyPr/>
          <a:lstStyle>
            <a:extLst/>
          </a:lstStyle>
          <a:p>
            <a:fld id="{74B42989-E1FD-4DE0-BD1A-AF9ED598805B}" type="slidenum">
              <a:rPr lang="en-US" smtClean="0"/>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extLst>
      <p:ext uri="{BB962C8B-B14F-4D97-AF65-F5344CB8AC3E}">
        <p14:creationId xmlns:p14="http://schemas.microsoft.com/office/powerpoint/2010/main" val="3901394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2399" y="5867400"/>
            <a:ext cx="1699329" cy="915578"/>
          </a:xfrm>
          <a:prstGeom prst="rect">
            <a:avLst/>
          </a:prstGeom>
        </p:spPr>
      </p:pic>
    </p:spTree>
    <p:extLst>
      <p:ext uri="{BB962C8B-B14F-4D97-AF65-F5344CB8AC3E}">
        <p14:creationId xmlns:p14="http://schemas.microsoft.com/office/powerpoint/2010/main" val="2405721337"/>
      </p:ext>
    </p:extLst>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49" r:id="rId4"/>
    <p:sldLayoutId id="2147483653" r:id="rId5"/>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innovation.cms.gov/initiatives/Participant/Health-Care-Innovation-Awards-Round-Two/Icahn-School-Of-Medicine-At-Mount-Sinai.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carpevitahomecare.com/about/the-carpevita-network/&amp;ei=WzXyVLHbEY30yATnuYD4DQ&amp;bvm=bv.87269000,d.aWw&amp;psig=AFQjCNFivmsM25dSXypbPjxZe7T7acTjwA&amp;ust=1425245794421770" TargetMode="External"/><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carpevitahomecare.com/about/the-carpevita-network/&amp;ei=WzXyVLHbEY30yATnuYD4DQ&amp;bvm=bv.87269000,d.aWw&amp;psig=AFQjCNFivmsM25dSXypbPjxZe7T7acTjwA&amp;ust=1425245794421770" TargetMode="External"/><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innovation.cms.gov/Files/reports/patient-safety-results.pdf"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www.wsj.com/articles/paramedics-aren-t-just-for-emergencies-1439832074" TargetMode="External"/><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ajmc.com/publications/issue/2014/2014-vol20-n10/a-comprehensive-hospital-based-intervention-to-reduce-readmissions-for-chronically-ill-patients-a-randomized-controlled-trial/3" TargetMode="Externa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jama.jamanetwork.com/article.aspx?articleid=2210910" TargetMode="External"/><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fiercehealthcare.com/story/how-house-calls-can-cut-down-hospital-readmissions/2015-04-23"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hhnmag.com/Daily/2015/August/weekly-reading-icd10-mcdonalds-xenotransplants-blog-santamour"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226485"/>
            <a:ext cx="8305800" cy="1541355"/>
          </a:xfrm>
          <a:ln/>
        </p:spPr>
        <p:txBody>
          <a:bodyPr>
            <a:noAutofit/>
          </a:bodyPr>
          <a:lstStyle/>
          <a:p>
            <a:pPr algn="ctr"/>
            <a:r>
              <a:rPr lang="en-US" dirty="0" smtClean="0"/>
              <a:t>“EMS” in the </a:t>
            </a:r>
            <a:br>
              <a:rPr lang="en-US" dirty="0" smtClean="0"/>
            </a:br>
            <a:r>
              <a:rPr lang="en-US" dirty="0" smtClean="0"/>
              <a:t>New Healthcare Environment</a:t>
            </a:r>
            <a:endParaRPr lang="en-US" i="1" dirty="0">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267200" cy="4267200"/>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93429" y="6368534"/>
            <a:ext cx="3167342" cy="338554"/>
          </a:xfrm>
          <a:prstGeom prst="rect">
            <a:avLst/>
          </a:prstGeom>
          <a:noFill/>
        </p:spPr>
        <p:txBody>
          <a:bodyPr wrap="none" rtlCol="0">
            <a:spAutoFit/>
          </a:bodyPr>
          <a:lstStyle/>
          <a:p>
            <a:r>
              <a:rPr lang="en-US" sz="1600" dirty="0" smtClean="0">
                <a:latin typeface="Calibri" pitchFamily="34" charset="0"/>
              </a:rPr>
              <a:t>© 2015 MedStar Mobile Healthcare</a:t>
            </a:r>
            <a:endParaRPr lang="en-US" sz="1600" dirty="0">
              <a:latin typeface="Calibri" pitchFamily="34" charset="0"/>
            </a:endParaRPr>
          </a:p>
        </p:txBody>
      </p:sp>
    </p:spTree>
    <p:extLst>
      <p:ext uri="{BB962C8B-B14F-4D97-AF65-F5344CB8AC3E}">
        <p14:creationId xmlns:p14="http://schemas.microsoft.com/office/powerpoint/2010/main" val="28906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534400" cy="5632311"/>
          </a:xfrm>
          <a:prstGeom prst="rect">
            <a:avLst/>
          </a:prstGeom>
        </p:spPr>
        <p:txBody>
          <a:bodyPr wrap="square">
            <a:spAutoFit/>
          </a:bodyPr>
          <a:lstStyle/>
          <a:p>
            <a:r>
              <a:rPr lang="en-US" b="1" dirty="0">
                <a:solidFill>
                  <a:srgbClr val="FFFF00"/>
                </a:solidFill>
              </a:rPr>
              <a:t>ICAHN SCHOOL OF MEDICINE AT MOUNT SINAI</a:t>
            </a:r>
          </a:p>
          <a:p>
            <a:r>
              <a:rPr lang="en-US" dirty="0"/>
              <a:t>Project Title: "Bundled Payment for Mobile Acute Care Team Services"</a:t>
            </a:r>
          </a:p>
          <a:p>
            <a:r>
              <a:rPr lang="en-US" dirty="0"/>
              <a:t>Geographic Reach: New York</a:t>
            </a:r>
          </a:p>
          <a:p>
            <a:r>
              <a:rPr lang="en-US" b="1" dirty="0">
                <a:solidFill>
                  <a:srgbClr val="FFFF00"/>
                </a:solidFill>
              </a:rPr>
              <a:t>Estimated Funding Amount: $9,619,517</a:t>
            </a:r>
          </a:p>
          <a:p>
            <a:endParaRPr lang="en-US" dirty="0"/>
          </a:p>
          <a:p>
            <a:r>
              <a:rPr lang="en-US" b="1" u="sng" dirty="0"/>
              <a:t>Summary:</a:t>
            </a:r>
          </a:p>
          <a:p>
            <a:r>
              <a:rPr lang="en-US" dirty="0"/>
              <a:t>The Icahn School of Medicine at Mount Sinai project will test </a:t>
            </a:r>
            <a:r>
              <a:rPr lang="en-US" i="1" dirty="0">
                <a:solidFill>
                  <a:srgbClr val="FFFF00"/>
                </a:solidFill>
              </a:rPr>
              <a:t>Mobile Acute Care Team (MACT) Services</a:t>
            </a:r>
            <a:r>
              <a:rPr lang="en-US" dirty="0"/>
              <a:t>, which will utilize the expertise of multiple providers and services already in existence in most parts of the United States but will transform their roles to address acute care needs in an outpatient setting. MACT is based on the hospital-at-home model, which has proven successful in a variety of settings. MACT will treat patients requiring hospital admission for selected conditions at home. </a:t>
            </a:r>
            <a:r>
              <a:rPr lang="en-US" i="1" dirty="0">
                <a:solidFill>
                  <a:srgbClr val="FFFF00"/>
                </a:solidFill>
              </a:rPr>
              <a:t>The core MACT team will involve physicians, nurse practitioners, registered nurses, social work, </a:t>
            </a:r>
            <a:r>
              <a:rPr lang="en-US" b="1" i="1" u="sng" dirty="0">
                <a:solidFill>
                  <a:srgbClr val="FFFF00"/>
                </a:solidFill>
              </a:rPr>
              <a:t>community paramedics</a:t>
            </a:r>
            <a:r>
              <a:rPr lang="en-US" dirty="0"/>
              <a:t>, care coaches, physical therapy, occupational therapy and speech therapy, and home health aides. The core MACT team will provide essential ancillary services such as community-based radiology, lab services (including point of care testing), nursing services, durable medical equipment, pharmacy and infusion services, telemedicine, and interdisciplinary post-acute care services for 30 days after admission. After 30 days, the team will ensure a safe transition back to community providers and provide referrals to appropriate services.</a:t>
            </a:r>
          </a:p>
        </p:txBody>
      </p:sp>
      <p:sp>
        <p:nvSpPr>
          <p:cNvPr id="5" name="Rectangle 4"/>
          <p:cNvSpPr/>
          <p:nvPr/>
        </p:nvSpPr>
        <p:spPr>
          <a:xfrm>
            <a:off x="1981200" y="5960447"/>
            <a:ext cx="5105400" cy="738664"/>
          </a:xfrm>
          <a:prstGeom prst="rect">
            <a:avLst/>
          </a:prstGeom>
        </p:spPr>
        <p:txBody>
          <a:bodyPr wrap="square">
            <a:spAutoFit/>
          </a:bodyPr>
          <a:lstStyle/>
          <a:p>
            <a:r>
              <a:rPr lang="en-US" sz="1400" dirty="0">
                <a:hlinkClick r:id="rId2"/>
              </a:rPr>
              <a:t>http://</a:t>
            </a:r>
            <a:r>
              <a:rPr lang="en-US" sz="1400" dirty="0" smtClean="0">
                <a:hlinkClick r:id="rId2"/>
              </a:rPr>
              <a:t>innovation.cms.gov/initiatives/Participant/Health-Care-Innovation-Awards-Round-Two/Icahn-School-Of-Medicine-At-Mount-Sinai.html</a:t>
            </a:r>
            <a:r>
              <a:rPr lang="en-US" sz="1400" dirty="0" smtClean="0"/>
              <a:t> </a:t>
            </a:r>
            <a:endParaRPr lang="en-US" sz="1400" dirty="0"/>
          </a:p>
        </p:txBody>
      </p:sp>
      <p:pic>
        <p:nvPicPr>
          <p:cNvPr id="6" name="Picture 5"/>
          <p:cNvPicPr>
            <a:picLocks noChangeAspect="1"/>
          </p:cNvPicPr>
          <p:nvPr/>
        </p:nvPicPr>
        <p:blipFill>
          <a:blip r:embed="rId3"/>
          <a:stretch>
            <a:fillRect/>
          </a:stretch>
        </p:blipFill>
        <p:spPr>
          <a:xfrm>
            <a:off x="6248400" y="1066800"/>
            <a:ext cx="2133600" cy="447675"/>
          </a:xfrm>
          <a:prstGeom prst="rect">
            <a:avLst/>
          </a:prstGeom>
        </p:spPr>
      </p:pic>
    </p:spTree>
    <p:extLst>
      <p:ext uri="{BB962C8B-B14F-4D97-AF65-F5344CB8AC3E}">
        <p14:creationId xmlns:p14="http://schemas.microsoft.com/office/powerpoint/2010/main" val="1569741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22811664"/>
              </p:ext>
            </p:extLst>
          </p:nvPr>
        </p:nvGraphicFramePr>
        <p:xfrm>
          <a:off x="152400" y="1524000"/>
          <a:ext cx="8762999" cy="2636520"/>
        </p:xfrm>
        <a:graphic>
          <a:graphicData uri="http://schemas.openxmlformats.org/drawingml/2006/table">
            <a:tbl>
              <a:tblPr/>
              <a:tblGrid>
                <a:gridCol w="3054859"/>
                <a:gridCol w="1204733"/>
                <a:gridCol w="688419"/>
                <a:gridCol w="932234"/>
                <a:gridCol w="917892"/>
                <a:gridCol w="1003944"/>
                <a:gridCol w="960918"/>
              </a:tblGrid>
              <a:tr h="184150">
                <a:tc>
                  <a:txBody>
                    <a:bodyPr/>
                    <a:lstStyle/>
                    <a:p>
                      <a:pPr algn="l" fontAlgn="b"/>
                      <a:r>
                        <a:rPr lang="pt-BR" sz="1400" b="0" i="0" u="none" strike="noStrike" dirty="0">
                          <a:solidFill>
                            <a:schemeClr val="tx1"/>
                          </a:solidFill>
                          <a:effectLst/>
                          <a:latin typeface="Calibri" panose="020F0502020204030204" pitchFamily="34" charset="0"/>
                        </a:rPr>
                        <a:t>CP MEDICAL </a:t>
                      </a:r>
                      <a:r>
                        <a:rPr lang="pt-BR" sz="1400" b="0" i="0" u="none" strike="noStrike" dirty="0" smtClean="0">
                          <a:solidFill>
                            <a:schemeClr val="tx1"/>
                          </a:solidFill>
                          <a:effectLst/>
                          <a:latin typeface="Calibri" panose="020F0502020204030204" pitchFamily="34" charset="0"/>
                        </a:rPr>
                        <a:t>CTR-DAVIES </a:t>
                      </a:r>
                      <a:r>
                        <a:rPr lang="pt-BR" sz="1400" b="0" i="0" u="none" strike="noStrike" dirty="0">
                          <a:solidFill>
                            <a:schemeClr val="tx1"/>
                          </a:solidFill>
                          <a:effectLst/>
                          <a:latin typeface="Calibri" panose="020F0502020204030204" pitchFamily="34" charset="0"/>
                        </a:rPr>
                        <a:t>HOSP</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SAN FRAN </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0.05%</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0.01%</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0.01%</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r>
              <a:tr h="184150">
                <a:tc>
                  <a:txBody>
                    <a:bodyPr/>
                    <a:lstStyle/>
                    <a:p>
                      <a:pPr algn="l" fontAlgn="b"/>
                      <a:r>
                        <a:rPr lang="en-US" sz="1400" b="0" i="0" u="none" strike="noStrike" dirty="0">
                          <a:solidFill>
                            <a:schemeClr val="tx1"/>
                          </a:solidFill>
                          <a:effectLst/>
                          <a:latin typeface="Calibri" panose="020F0502020204030204" pitchFamily="34" charset="0"/>
                        </a:rPr>
                        <a:t>CP MEDICAL </a:t>
                      </a:r>
                      <a:r>
                        <a:rPr lang="en-US" sz="1400" b="0" i="0" u="none" strike="noStrike" dirty="0" smtClean="0">
                          <a:solidFill>
                            <a:schemeClr val="tx1"/>
                          </a:solidFill>
                          <a:effectLst/>
                          <a:latin typeface="Calibri" panose="020F0502020204030204" pitchFamily="34" charset="0"/>
                        </a:rPr>
                        <a:t>CTR-PACIFIC </a:t>
                      </a:r>
                      <a:r>
                        <a:rPr lang="en-US" sz="1400" b="0" i="0" u="none" strike="noStrike" dirty="0">
                          <a:solidFill>
                            <a:schemeClr val="tx1"/>
                          </a:solidFill>
                          <a:effectLst/>
                          <a:latin typeface="Calibri" panose="020F0502020204030204" pitchFamily="34" charset="0"/>
                        </a:rPr>
                        <a:t>HOSP</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SAN FRAN </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0.27%</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0.01%</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0.17%</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CHINESE HOSPITAL</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SAN FRAN </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0.55%</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0.51%</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2.16%</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2.12%</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KAISER FOUNDATION SAN FRAN</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SAN FRAN </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0.06%</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SAINT FRANCIS MEMORIAL HOSPITAL</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SAN FRAN </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0.18%</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0.42%</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0.53%</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0.22%</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SAN FRANCISCO GENERAL HOSPITAL</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SAN FRAN </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0.15%</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0.25%</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0.24%</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0.34%</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ST MARY'S MEDICAL CENTER</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SAN FRAN </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0.15%</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0.03%</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0.16%</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0.25%</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UCSF MEDICAL CENTER</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SAN FRAN </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0.02%</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0.23%</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0.34%</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ST ROSE HOSPITAL</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HAYWARD</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0.55%</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0.58%</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1.06%</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1.23%</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LODI MEMORIAL HOSPITAL</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LODI</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0.08%</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0.06%</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0.35%</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EL CAMINO HOSPITAL</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MOUNTAIN VIEW</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0.43%</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0.75%</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MILLS-PENINSULA MEDICAL CENTER</a:t>
                      </a:r>
                    </a:p>
                  </a:txBody>
                  <a:tcPr marL="6350" marR="6350" marT="635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panose="020F0502020204030204" pitchFamily="34" charset="0"/>
                        </a:rPr>
                        <a:t>BURLINGAME</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CA</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0.18%</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0.06%</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0.02%</a:t>
                      </a:r>
                    </a:p>
                  </a:txBody>
                  <a:tcPr marL="6350" marR="6350" marT="6350" marB="0" anchor="b">
                    <a:lnL>
                      <a:noFill/>
                    </a:lnL>
                    <a:lnR>
                      <a:noFill/>
                    </a:lnR>
                    <a:lnT>
                      <a:noFill/>
                    </a:lnT>
                    <a:lnB>
                      <a:noFill/>
                    </a:lnB>
                  </a:tcPr>
                </a:tc>
              </a:tr>
            </a:tbl>
          </a:graphicData>
        </a:graphic>
      </p:graphicFrame>
      <p:pic>
        <p:nvPicPr>
          <p:cNvPr id="6" name="Picture 5"/>
          <p:cNvPicPr>
            <a:picLocks noChangeAspect="1"/>
          </p:cNvPicPr>
          <p:nvPr/>
        </p:nvPicPr>
        <p:blipFill>
          <a:blip r:embed="rId2"/>
          <a:stretch>
            <a:fillRect/>
          </a:stretch>
        </p:blipFill>
        <p:spPr>
          <a:xfrm>
            <a:off x="152400" y="533400"/>
            <a:ext cx="8763000" cy="762000"/>
          </a:xfrm>
          <a:prstGeom prst="rect">
            <a:avLst/>
          </a:prstGeom>
        </p:spPr>
      </p:pic>
      <p:pic>
        <p:nvPicPr>
          <p:cNvPr id="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4200" y="4572000"/>
            <a:ext cx="3111206" cy="2076940"/>
          </a:xfrm>
        </p:spPr>
      </p:pic>
    </p:spTree>
    <p:extLst>
      <p:ext uri="{BB962C8B-B14F-4D97-AF65-F5344CB8AC3E}">
        <p14:creationId xmlns:p14="http://schemas.microsoft.com/office/powerpoint/2010/main" val="2528894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371600"/>
            <a:ext cx="8900160" cy="3352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379155252"/>
              </p:ext>
            </p:extLst>
          </p:nvPr>
        </p:nvGraphicFramePr>
        <p:xfrm>
          <a:off x="318136" y="1447800"/>
          <a:ext cx="8610599" cy="3075940"/>
        </p:xfrm>
        <a:graphic>
          <a:graphicData uri="http://schemas.openxmlformats.org/drawingml/2006/table">
            <a:tbl>
              <a:tblPr/>
              <a:tblGrid>
                <a:gridCol w="2882264"/>
                <a:gridCol w="1303248"/>
                <a:gridCol w="676446"/>
                <a:gridCol w="916021"/>
                <a:gridCol w="901929"/>
                <a:gridCol w="986484"/>
                <a:gridCol w="944207"/>
              </a:tblGrid>
              <a:tr h="184150">
                <a:tc>
                  <a:txBody>
                    <a:bodyPr/>
                    <a:lstStyle/>
                    <a:p>
                      <a:pPr algn="l" fontAlgn="b"/>
                      <a:r>
                        <a:rPr lang="en-US" sz="1400" b="0" i="0" u="none" strike="noStrike" dirty="0">
                          <a:solidFill>
                            <a:schemeClr val="tx1"/>
                          </a:solidFill>
                          <a:effectLst/>
                          <a:latin typeface="Calibri" panose="020F0502020204030204" pitchFamily="34" charset="0"/>
                        </a:rPr>
                        <a:t>BAYLOR ALL SAINTS</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FORT WORTH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TX</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BAYLOR SURGICAL HOSPITAL</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FORT WORTH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TX</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2.76%</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3.00%</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JPS HEALTH NETWORK</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FORT WORTH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TX</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0.08%</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0.03%</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0.03%</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0.08%</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PLAZA MEDICAL CENTER</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FORT WORTH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TX</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0.30%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0.12%</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THR - FORT WORTH</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FORT WORTH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TX</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0.59%</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0.32%</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0.19%</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0.11%</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THR - ALLIANCE</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FORT WORTH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TX</a:t>
                      </a:r>
                    </a:p>
                  </a:txBody>
                  <a:tcPr marL="6350" marR="6350" marT="6350" marB="0" anchor="b">
                    <a:lnL>
                      <a:noFill/>
                    </a:lnL>
                    <a:lnR>
                      <a:noFill/>
                    </a:lnR>
                    <a:lnT>
                      <a:noFill/>
                    </a:lnT>
                    <a:lnB>
                      <a:noFill/>
                    </a:lnB>
                  </a:tcPr>
                </a:tc>
                <a:tc>
                  <a:txBody>
                    <a:bodyPr/>
                    <a:lstStyle/>
                    <a:p>
                      <a:pPr algn="ctr" fontAlgn="b"/>
                      <a:r>
                        <a:rPr lang="en-US" sz="1400" b="0" i="0" u="none" strike="noStrike" dirty="0" smtClean="0">
                          <a:solidFill>
                            <a:schemeClr val="tx1"/>
                          </a:solidFill>
                          <a:effectLst/>
                          <a:latin typeface="Calibri" panose="020F0502020204030204" pitchFamily="34" charset="0"/>
                        </a:rPr>
                        <a:t>N/A</a:t>
                      </a:r>
                      <a:endParaRPr lang="en-US" sz="14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400" b="0" i="0" u="none" strike="noStrike" dirty="0" smtClean="0">
                          <a:solidFill>
                            <a:schemeClr val="tx1"/>
                          </a:solidFill>
                          <a:effectLst/>
                          <a:latin typeface="Calibri" panose="020F0502020204030204" pitchFamily="34" charset="0"/>
                        </a:rPr>
                        <a:t>N/A</a:t>
                      </a:r>
                      <a:endParaRPr lang="en-US" sz="14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0.08%</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THR-SOUTHWEST</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FORT WORTH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TX</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0.01%</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0.01%</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0.08%</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NORTH SHORE UNIVERSITY</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MANHASSET</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NY</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1.00%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0.98%</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0.55%</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0.39%</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DUKE HEALTH RALEIGH HOSPITAL</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RALEIGH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NC</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0.06%</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1.43%</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1.10%</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REX HOSPITAL</a:t>
                      </a:r>
                    </a:p>
                  </a:txBody>
                  <a:tcPr marL="6350" marR="6350" marT="6350" marB="0" anchor="b">
                    <a:lnL>
                      <a:noFill/>
                    </a:lnL>
                    <a:lnR>
                      <a:noFill/>
                    </a:lnR>
                    <a:lnT>
                      <a:noFill/>
                    </a:lnT>
                    <a:lnB>
                      <a:noFill/>
                    </a:lnB>
                  </a:tcPr>
                </a:tc>
                <a:tc>
                  <a:txBody>
                    <a:bodyPr/>
                    <a:lstStyle/>
                    <a:p>
                      <a:pPr algn="l" fontAlgn="b"/>
                      <a:r>
                        <a:rPr lang="en-US" sz="1400" b="0" i="0" u="none" strike="noStrike" dirty="0">
                          <a:solidFill>
                            <a:schemeClr val="tx1"/>
                          </a:solidFill>
                          <a:effectLst/>
                          <a:latin typeface="Calibri" panose="020F0502020204030204" pitchFamily="34" charset="0"/>
                        </a:rPr>
                        <a:t>RALEIGH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NC</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0.15%</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0.08%</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0.04%</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0.07%</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WAKEMED, RALEIGH CAMPUS</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RALEIGH</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NC</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0.28%</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0.42%</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0.38%</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RENOWN REGIONAL</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RENO</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NV</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0.31%</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0.27%</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0.02%</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RENOWN SOUTH MEADOW</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RENO</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NV</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0.00%</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0.12%</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0.10%</a:t>
                      </a:r>
                    </a:p>
                  </a:txBody>
                  <a:tcPr marL="6350" marR="6350" marT="6350" marB="0" anchor="b">
                    <a:lnL>
                      <a:noFill/>
                    </a:lnL>
                    <a:lnR>
                      <a:noFill/>
                    </a:lnR>
                    <a:lnT>
                      <a:noFill/>
                    </a:lnT>
                    <a:lnB>
                      <a:noFill/>
                    </a:lnB>
                  </a:tcPr>
                </a:tc>
              </a:tr>
              <a:tr h="184150">
                <a:tc>
                  <a:txBody>
                    <a:bodyPr/>
                    <a:lstStyle/>
                    <a:p>
                      <a:pPr algn="l" fontAlgn="b"/>
                      <a:r>
                        <a:rPr lang="en-US" sz="1400" b="0" i="0" u="none" strike="noStrike">
                          <a:solidFill>
                            <a:schemeClr val="tx1"/>
                          </a:solidFill>
                          <a:effectLst/>
                          <a:latin typeface="Calibri" panose="020F0502020204030204" pitchFamily="34" charset="0"/>
                        </a:rPr>
                        <a:t>NORTHERN NEVADA MEDICAL CENTER</a:t>
                      </a:r>
                    </a:p>
                  </a:txBody>
                  <a:tcPr marL="6350" marR="6350" marT="6350" marB="0" anchor="b">
                    <a:lnL>
                      <a:noFill/>
                    </a:lnL>
                    <a:lnR>
                      <a:noFill/>
                    </a:lnR>
                    <a:lnT>
                      <a:noFill/>
                    </a:lnT>
                    <a:lnB>
                      <a:noFill/>
                    </a:lnB>
                  </a:tcPr>
                </a:tc>
                <a:tc>
                  <a:txBody>
                    <a:bodyPr/>
                    <a:lstStyle/>
                    <a:p>
                      <a:pPr algn="l" fontAlgn="b"/>
                      <a:r>
                        <a:rPr lang="en-US" sz="1400" b="0" i="0" u="none" strike="noStrike">
                          <a:solidFill>
                            <a:schemeClr val="tx1"/>
                          </a:solidFill>
                          <a:effectLst/>
                          <a:latin typeface="Calibri" panose="020F0502020204030204" pitchFamily="34" charset="0"/>
                        </a:rPr>
                        <a:t>SPARKS</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NV</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0.04%</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0.13%</a:t>
                      </a:r>
                    </a:p>
                  </a:txBody>
                  <a:tcPr marL="6350" marR="6350" marT="6350" marB="0" anchor="b">
                    <a:lnL>
                      <a:noFill/>
                    </a:lnL>
                    <a:lnR>
                      <a:noFill/>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2.11%</a:t>
                      </a:r>
                    </a:p>
                  </a:txBody>
                  <a:tcPr marL="6350" marR="6350" marT="635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1.42%</a:t>
                      </a:r>
                    </a:p>
                  </a:txBody>
                  <a:tcPr marL="6350" marR="6350" marT="6350" marB="0" anchor="b">
                    <a:lnL>
                      <a:noFill/>
                    </a:lnL>
                    <a:lnR>
                      <a:noFill/>
                    </a:lnR>
                    <a:lnT>
                      <a:noFill/>
                    </a:lnT>
                    <a:lnB>
                      <a:noFill/>
                    </a:lnB>
                  </a:tcPr>
                </a:tc>
              </a:tr>
            </a:tbl>
          </a:graphicData>
        </a:graphic>
      </p:graphicFrame>
      <p:pic>
        <p:nvPicPr>
          <p:cNvPr id="7" name="Picture 6"/>
          <p:cNvPicPr>
            <a:picLocks noChangeAspect="1"/>
          </p:cNvPicPr>
          <p:nvPr/>
        </p:nvPicPr>
        <p:blipFill>
          <a:blip r:embed="rId2"/>
          <a:stretch>
            <a:fillRect/>
          </a:stretch>
        </p:blipFill>
        <p:spPr>
          <a:xfrm>
            <a:off x="152400" y="533400"/>
            <a:ext cx="8763000" cy="762000"/>
          </a:xfrm>
          <a:prstGeom prst="rect">
            <a:avLst/>
          </a:prstGeom>
        </p:spPr>
      </p:pic>
    </p:spTree>
    <p:extLst>
      <p:ext uri="{BB962C8B-B14F-4D97-AF65-F5344CB8AC3E}">
        <p14:creationId xmlns:p14="http://schemas.microsoft.com/office/powerpoint/2010/main" val="221788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854200" y="1676400"/>
            <a:ext cx="5207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6000" b="1" i="1" dirty="0">
                <a:solidFill>
                  <a:srgbClr val="FFFF00"/>
                </a:solidFill>
                <a:effectLst>
                  <a:outerShdw blurRad="38100" dist="38100" dir="2700000" algn="tl">
                    <a:srgbClr val="000000">
                      <a:alpha val="43137"/>
                    </a:srgbClr>
                  </a:outerShdw>
                </a:effectLst>
                <a:latin typeface="Arial Black" pitchFamily="34" charset="0"/>
              </a:rPr>
              <a:t>Emergency</a:t>
            </a:r>
          </a:p>
          <a:p>
            <a:pPr algn="ctr" eaLnBrk="1" hangingPunct="1"/>
            <a:r>
              <a:rPr lang="en-US" sz="6000" dirty="0">
                <a:latin typeface="Arial Black" pitchFamily="34" charset="0"/>
              </a:rPr>
              <a:t>Medical</a:t>
            </a:r>
          </a:p>
          <a:p>
            <a:pPr algn="ctr" eaLnBrk="1" hangingPunct="1"/>
            <a:r>
              <a:rPr lang="en-US" sz="6000" dirty="0">
                <a:latin typeface="Arial Black" pitchFamily="34" charset="0"/>
              </a:rPr>
              <a:t>Services?</a:t>
            </a:r>
          </a:p>
        </p:txBody>
      </p:sp>
    </p:spTree>
    <p:extLst>
      <p:ext uri="{BB962C8B-B14F-4D97-AF65-F5344CB8AC3E}">
        <p14:creationId xmlns:p14="http://schemas.microsoft.com/office/powerpoint/2010/main" val="3711513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609600"/>
          </a:xfrm>
        </p:spPr>
        <p:txBody>
          <a:bodyPr>
            <a:noAutofit/>
          </a:bodyPr>
          <a:lstStyle/>
          <a:p>
            <a:r>
              <a:rPr lang="en-US" dirty="0" smtClean="0"/>
              <a:t>Conundrum…</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143000"/>
            <a:ext cx="8534400" cy="4267200"/>
          </a:xfrm>
        </p:spPr>
        <p:txBody>
          <a:bodyPr>
            <a:normAutofit/>
          </a:bodyPr>
          <a:lstStyle/>
          <a:p>
            <a:pPr>
              <a:spcBef>
                <a:spcPts val="0"/>
              </a:spcBef>
            </a:pPr>
            <a:r>
              <a:rPr lang="en-US" dirty="0" smtClean="0"/>
              <a:t>Misaligned Incentives</a:t>
            </a:r>
          </a:p>
          <a:p>
            <a:pPr lvl="1">
              <a:spcBef>
                <a:spcPts val="0"/>
              </a:spcBef>
            </a:pPr>
            <a:r>
              <a:rPr lang="en-US" dirty="0" smtClean="0"/>
              <a:t>Only paid to transport</a:t>
            </a:r>
          </a:p>
          <a:p>
            <a:pPr lvl="1">
              <a:spcBef>
                <a:spcPts val="0"/>
              </a:spcBef>
            </a:pPr>
            <a:r>
              <a:rPr lang="en-US" dirty="0" smtClean="0"/>
              <a:t>“EMS” is a </a:t>
            </a:r>
            <a:r>
              <a:rPr lang="en-US" b="1" i="1" dirty="0"/>
              <a:t>t</a:t>
            </a:r>
            <a:r>
              <a:rPr lang="en-US" b="1" i="1" dirty="0" smtClean="0"/>
              <a:t>ransportation</a:t>
            </a:r>
            <a:r>
              <a:rPr lang="en-US" dirty="0" smtClean="0"/>
              <a:t> benefit</a:t>
            </a:r>
          </a:p>
          <a:p>
            <a:pPr lvl="1">
              <a:spcBef>
                <a:spcPts val="0"/>
              </a:spcBef>
            </a:pPr>
            <a:r>
              <a:rPr lang="en-US" dirty="0" smtClean="0"/>
              <a:t>NOT a </a:t>
            </a:r>
            <a:r>
              <a:rPr lang="en-US" i="1" u="sng" dirty="0" smtClean="0"/>
              <a:t>medical benefit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048000"/>
            <a:ext cx="3886200" cy="2914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941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Our Role?</a:t>
            </a:r>
            <a:endParaRPr lang="en-US" dirty="0"/>
          </a:p>
        </p:txBody>
      </p:sp>
      <p:sp>
        <p:nvSpPr>
          <p:cNvPr id="4" name="Rectangle 3"/>
          <p:cNvSpPr/>
          <p:nvPr/>
        </p:nvSpPr>
        <p:spPr>
          <a:xfrm>
            <a:off x="685800" y="1295400"/>
            <a:ext cx="7924800" cy="3816429"/>
          </a:xfrm>
          <a:prstGeom prst="rect">
            <a:avLst/>
          </a:prstGeom>
        </p:spPr>
        <p:txBody>
          <a:bodyPr wrap="square">
            <a:spAutoFit/>
          </a:bodyPr>
          <a:lstStyle/>
          <a:p>
            <a:r>
              <a:rPr lang="en-US" sz="2200" i="1" dirty="0"/>
              <a:t>“Emergency medical services (EMS) of the future will be </a:t>
            </a:r>
            <a:r>
              <a:rPr lang="en-US" sz="2200" b="1" i="1" u="sng" dirty="0">
                <a:solidFill>
                  <a:srgbClr val="FFFF00"/>
                </a:solidFill>
              </a:rPr>
              <a:t>community-based</a:t>
            </a:r>
            <a:r>
              <a:rPr lang="en-US" sz="2200" i="1" dirty="0">
                <a:solidFill>
                  <a:srgbClr val="FFFF00"/>
                </a:solidFill>
              </a:rPr>
              <a:t> </a:t>
            </a:r>
            <a:r>
              <a:rPr lang="en-US" sz="2200" i="1" dirty="0"/>
              <a:t>health management that is </a:t>
            </a:r>
            <a:r>
              <a:rPr lang="en-US" sz="2200" b="1" i="1" u="sng" dirty="0">
                <a:solidFill>
                  <a:srgbClr val="FFFF00"/>
                </a:solidFill>
              </a:rPr>
              <a:t>fully integrated </a:t>
            </a:r>
            <a:r>
              <a:rPr lang="en-US" sz="2200" i="1" dirty="0"/>
              <a:t>with the overall health care system. It will have the ability to identify and modify illness and injury risks, provide acute illness and injury care and </a:t>
            </a:r>
            <a:r>
              <a:rPr lang="en-US" sz="2200" b="1" i="1" u="sng" dirty="0">
                <a:solidFill>
                  <a:srgbClr val="FFFF00"/>
                </a:solidFill>
              </a:rPr>
              <a:t>follow-up</a:t>
            </a:r>
            <a:r>
              <a:rPr lang="en-US" sz="2200" i="1" dirty="0"/>
              <a:t>, and contribute to the </a:t>
            </a:r>
            <a:r>
              <a:rPr lang="en-US" sz="2200" b="1" i="1" u="sng" dirty="0">
                <a:solidFill>
                  <a:srgbClr val="FFFF00"/>
                </a:solidFill>
              </a:rPr>
              <a:t>treatment of chronic conditions </a:t>
            </a:r>
            <a:r>
              <a:rPr lang="en-US" sz="2200" i="1" dirty="0"/>
              <a:t>and </a:t>
            </a:r>
            <a:r>
              <a:rPr lang="en-US" sz="2200" b="1" i="1" u="sng" dirty="0">
                <a:solidFill>
                  <a:srgbClr val="FFFF00"/>
                </a:solidFill>
              </a:rPr>
              <a:t>community health monitoring</a:t>
            </a:r>
            <a:r>
              <a:rPr lang="en-US" sz="2200" i="1" dirty="0"/>
              <a:t>. This new entity will be developed from </a:t>
            </a:r>
            <a:r>
              <a:rPr lang="en-US" sz="2200" b="1" i="1" u="sng" dirty="0">
                <a:solidFill>
                  <a:srgbClr val="FFFF00"/>
                </a:solidFill>
              </a:rPr>
              <a:t>redistribution of existing health care resources</a:t>
            </a:r>
            <a:r>
              <a:rPr lang="en-US" sz="2200" b="1" i="1" dirty="0">
                <a:solidFill>
                  <a:srgbClr val="FFFF00"/>
                </a:solidFill>
              </a:rPr>
              <a:t> </a:t>
            </a:r>
            <a:r>
              <a:rPr lang="en-US" sz="2200" i="1" dirty="0"/>
              <a:t>and will be integrated with other health care providers and public health and public safety agencies. It will </a:t>
            </a:r>
            <a:r>
              <a:rPr lang="en-US" sz="2200" b="1" i="1" u="sng" dirty="0">
                <a:solidFill>
                  <a:srgbClr val="FFFF00"/>
                </a:solidFill>
              </a:rPr>
              <a:t>improve community health </a:t>
            </a:r>
            <a:r>
              <a:rPr lang="en-US" sz="2200" i="1" dirty="0"/>
              <a:t>and result in more appropriate use of acute health care resources. EMS will remain the public’s emergency medical safety net.”</a:t>
            </a:r>
          </a:p>
        </p:txBody>
      </p:sp>
      <p:grpSp>
        <p:nvGrpSpPr>
          <p:cNvPr id="5" name="Group 4"/>
          <p:cNvGrpSpPr/>
          <p:nvPr/>
        </p:nvGrpSpPr>
        <p:grpSpPr>
          <a:xfrm>
            <a:off x="3990717" y="5257800"/>
            <a:ext cx="1176741" cy="1404164"/>
            <a:chOff x="3429000" y="5105399"/>
            <a:chExt cx="1176741" cy="1404164"/>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5105400"/>
              <a:ext cx="523391" cy="140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391" y="5105399"/>
              <a:ext cx="653350" cy="140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47000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685800"/>
            <a:ext cx="7924800" cy="262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4567" y="5181600"/>
            <a:ext cx="4614863" cy="471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011351"/>
            <a:ext cx="1519238" cy="6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429000"/>
            <a:ext cx="7875494" cy="106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684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513892"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518946" y="1752600"/>
            <a:ext cx="36344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0" y="2133600"/>
            <a:ext cx="7391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3246" y="2819400"/>
            <a:ext cx="420595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0" y="2514600"/>
            <a:ext cx="7391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81800" y="4267200"/>
            <a:ext cx="1371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5334000"/>
            <a:ext cx="426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3246" y="4648200"/>
            <a:ext cx="7391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3246" y="5029200"/>
            <a:ext cx="73914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744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682813"/>
            <a:ext cx="8153457" cy="4955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33399" y="3962400"/>
            <a:ext cx="8153457" cy="1676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550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044" y="609600"/>
            <a:ext cx="4397614"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FF00"/>
                </a:solidFill>
                <a:effectLst>
                  <a:outerShdw blurRad="50800" dist="39000" dir="5460000" algn="tl">
                    <a:srgbClr val="000000">
                      <a:alpha val="38000"/>
                    </a:srgbClr>
                  </a:outerShdw>
                </a:effectLst>
              </a:rPr>
              <a:t>Mobile Integrated</a:t>
            </a:r>
          </a:p>
          <a:p>
            <a:pPr algn="ctr"/>
            <a:r>
              <a:rPr lang="en-US" sz="4400" b="1" cap="none" spc="0" dirty="0" smtClean="0">
                <a:ln w="11430"/>
                <a:solidFill>
                  <a:srgbClr val="FFFF00"/>
                </a:solidFill>
                <a:effectLst>
                  <a:outerShdw blurRad="50800" dist="39000" dir="5460000" algn="tl">
                    <a:srgbClr val="000000">
                      <a:alpha val="38000"/>
                    </a:srgbClr>
                  </a:outerShdw>
                </a:effectLst>
              </a:rPr>
              <a:t>Healthcare</a:t>
            </a:r>
            <a:endParaRPr lang="en-US" sz="4400" b="1" cap="none" spc="0" dirty="0">
              <a:ln w="11430"/>
              <a:solidFill>
                <a:srgbClr val="FFFF00"/>
              </a:solidFill>
              <a:effectLst>
                <a:outerShdw blurRad="50800" dist="39000" dir="5460000" algn="tl">
                  <a:srgbClr val="000000">
                    <a:alpha val="38000"/>
                  </a:srgbClr>
                </a:outerShdw>
              </a:effectLst>
            </a:endParaRPr>
          </a:p>
        </p:txBody>
      </p:sp>
      <p:pic>
        <p:nvPicPr>
          <p:cNvPr id="2050" name="Picture 2" descr="http://www.cancer.gov/PublishedContent/Images/ncicancerbulletin/072412/SI-2-navig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132" y="3505200"/>
            <a:ext cx="2104151" cy="1492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2656344"/>
            <a:ext cx="5062091" cy="2677656"/>
          </a:xfrm>
          <a:prstGeom prst="rect">
            <a:avLst/>
          </a:prstGeom>
          <a:noFill/>
        </p:spPr>
        <p:txBody>
          <a:bodyPr wrap="none" rtlCol="0">
            <a:spAutoFit/>
          </a:bodyPr>
          <a:lstStyle/>
          <a:p>
            <a:pPr marL="285750" indent="-285750">
              <a:buFont typeface="Arial" pitchFamily="34" charset="0"/>
              <a:buChar char="•"/>
            </a:pPr>
            <a:r>
              <a:rPr lang="en-US" sz="2400" b="1" dirty="0" smtClean="0"/>
              <a:t>EMS Loyalty Program</a:t>
            </a:r>
            <a:endParaRPr lang="en-US" sz="2400" b="1" dirty="0"/>
          </a:p>
          <a:p>
            <a:pPr marL="285750" indent="-285750">
              <a:buFont typeface="Arial" pitchFamily="34" charset="0"/>
              <a:buChar char="•"/>
            </a:pPr>
            <a:r>
              <a:rPr lang="en-US" sz="2400" b="1" dirty="0"/>
              <a:t>System Abusers</a:t>
            </a:r>
          </a:p>
          <a:p>
            <a:pPr marL="285750" indent="-285750">
              <a:buFont typeface="Arial" pitchFamily="34" charset="0"/>
              <a:buChar char="•"/>
            </a:pPr>
            <a:r>
              <a:rPr lang="en-US" sz="2400" b="1" dirty="0" smtClean="0"/>
              <a:t>9-1-1 Nurse Triage</a:t>
            </a:r>
          </a:p>
          <a:p>
            <a:pPr marL="285750" indent="-285750">
              <a:buFont typeface="Arial" pitchFamily="34" charset="0"/>
              <a:buChar char="•"/>
            </a:pPr>
            <a:r>
              <a:rPr lang="en-US" sz="2400" b="1" dirty="0" smtClean="0"/>
              <a:t>CHF/High Risk </a:t>
            </a:r>
            <a:r>
              <a:rPr lang="en-US" sz="2400" b="1" dirty="0" err="1" smtClean="0"/>
              <a:t>Dx</a:t>
            </a:r>
            <a:r>
              <a:rPr lang="en-US" sz="2400" b="1" dirty="0" smtClean="0"/>
              <a:t> Readmissions</a:t>
            </a:r>
          </a:p>
          <a:p>
            <a:pPr marL="285750" indent="-285750">
              <a:buFont typeface="Arial" pitchFamily="34" charset="0"/>
              <a:buChar char="•"/>
            </a:pPr>
            <a:r>
              <a:rPr lang="en-US" sz="2400" b="1" dirty="0" smtClean="0"/>
              <a:t>Observational Admission Avoidance</a:t>
            </a:r>
          </a:p>
          <a:p>
            <a:pPr marL="285750" indent="-285750">
              <a:buFont typeface="Arial" pitchFamily="34" charset="0"/>
              <a:buChar char="•"/>
            </a:pPr>
            <a:r>
              <a:rPr lang="en-US" sz="2400" b="1" dirty="0" smtClean="0"/>
              <a:t>Hospice Revocation Avoidance</a:t>
            </a:r>
          </a:p>
          <a:p>
            <a:pPr marL="285750" indent="-285750">
              <a:buFont typeface="Arial" pitchFamily="34" charset="0"/>
              <a:buChar char="•"/>
            </a:pPr>
            <a:r>
              <a:rPr lang="en-US" sz="2400" b="1" dirty="0" smtClean="0"/>
              <a:t>Home Health Partnership</a:t>
            </a:r>
            <a:endParaRPr lang="en-US" sz="2400" b="1" dirty="0"/>
          </a:p>
        </p:txBody>
      </p:sp>
      <p:sp>
        <p:nvSpPr>
          <p:cNvPr id="3" name="TextBox 2"/>
          <p:cNvSpPr txBox="1"/>
          <p:nvPr/>
        </p:nvSpPr>
        <p:spPr>
          <a:xfrm>
            <a:off x="2417244" y="5844450"/>
            <a:ext cx="5501442" cy="523220"/>
          </a:xfrm>
          <a:prstGeom prst="rect">
            <a:avLst/>
          </a:prstGeom>
          <a:noFill/>
        </p:spPr>
        <p:txBody>
          <a:bodyPr wrap="none" rtlCol="0">
            <a:spAutoFit/>
          </a:bodyPr>
          <a:lstStyle/>
          <a:p>
            <a:r>
              <a:rPr lang="en-US" sz="2800" b="1" i="1" u="sng" dirty="0" smtClean="0">
                <a:solidFill>
                  <a:srgbClr val="FFFF00"/>
                </a:solidFill>
                <a:latin typeface="Calibri" pitchFamily="34" charset="0"/>
                <a:cs typeface="Calibri" pitchFamily="34" charset="0"/>
              </a:rPr>
              <a:t>Patient Navigation vs. Primary Care</a:t>
            </a:r>
            <a:endParaRPr lang="en-US" sz="2800" b="1" i="1" dirty="0">
              <a:solidFill>
                <a:srgbClr val="FFFF00"/>
              </a:solidFill>
              <a:latin typeface="Calibri" pitchFamily="34" charset="0"/>
              <a:cs typeface="Calibri" pitchFamily="34" charset="0"/>
            </a:endParaRPr>
          </a:p>
        </p:txBody>
      </p:sp>
      <p:pic>
        <p:nvPicPr>
          <p:cNvPr id="1028" name="Picture 4" descr="http://carpevitahomecare.com/wp-content/uploads/2014/02/Circle-of-Care-Imag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965" y="520956"/>
            <a:ext cx="3808486" cy="252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843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57200"/>
            <a:ext cx="7772400" cy="838200"/>
          </a:xfrm>
        </p:spPr>
        <p:txBody>
          <a:bodyPr/>
          <a:lstStyle/>
          <a:p>
            <a:pPr algn="l"/>
            <a:r>
              <a:rPr lang="en-US" dirty="0" smtClean="0">
                <a:effectLst>
                  <a:outerShdw blurRad="38100" dist="38100" dir="2700000" algn="tl">
                    <a:srgbClr val="000000">
                      <a:alpha val="43137"/>
                    </a:srgbClr>
                  </a:outerShdw>
                </a:effectLst>
              </a:rPr>
              <a:t>About MedStar…</a:t>
            </a:r>
            <a:endParaRPr lang="en-US"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609600" y="1219200"/>
            <a:ext cx="7696200" cy="4800600"/>
          </a:xfrm>
        </p:spPr>
        <p:txBody>
          <a:bodyPr>
            <a:noAutofit/>
          </a:bodyPr>
          <a:lstStyle/>
          <a:p>
            <a:pPr>
              <a:spcBef>
                <a:spcPts val="0"/>
              </a:spcBef>
            </a:pPr>
            <a:r>
              <a:rPr lang="en-US" sz="2200" dirty="0"/>
              <a:t>G</a:t>
            </a:r>
            <a:r>
              <a:rPr lang="en-US" sz="2200" dirty="0" smtClean="0"/>
              <a:t>overnmental agency (PUM) serving Ft. Worth and 14 Cities</a:t>
            </a:r>
            <a:endParaRPr lang="en-US" sz="1800" dirty="0" smtClean="0"/>
          </a:p>
          <a:p>
            <a:pPr lvl="1">
              <a:spcBef>
                <a:spcPts val="0"/>
              </a:spcBef>
            </a:pPr>
            <a:r>
              <a:rPr lang="en-US" sz="2200" dirty="0"/>
              <a:t>Self-Operated</a:t>
            </a:r>
          </a:p>
          <a:p>
            <a:pPr lvl="1">
              <a:spcBef>
                <a:spcPts val="0"/>
              </a:spcBef>
            </a:pPr>
            <a:r>
              <a:rPr lang="en-US" sz="2200" dirty="0" smtClean="0"/>
              <a:t>980,000 residents, 421 Sq. miles</a:t>
            </a:r>
          </a:p>
          <a:p>
            <a:pPr lvl="1">
              <a:spcBef>
                <a:spcPts val="0"/>
              </a:spcBef>
            </a:pPr>
            <a:r>
              <a:rPr lang="en-US" sz="2200" dirty="0" smtClean="0"/>
              <a:t>Exclusive provider </a:t>
            </a:r>
            <a:r>
              <a:rPr lang="en-US" sz="2200" dirty="0"/>
              <a:t>-</a:t>
            </a:r>
            <a:r>
              <a:rPr lang="en-US" sz="2200" dirty="0" smtClean="0"/>
              <a:t> emergency and non emergency</a:t>
            </a:r>
          </a:p>
          <a:p>
            <a:pPr>
              <a:spcBef>
                <a:spcPts val="0"/>
              </a:spcBef>
            </a:pPr>
            <a:r>
              <a:rPr lang="en-US" sz="2200" dirty="0" smtClean="0"/>
              <a:t>125,000 responses annually</a:t>
            </a:r>
          </a:p>
          <a:p>
            <a:pPr>
              <a:spcBef>
                <a:spcPts val="0"/>
              </a:spcBef>
            </a:pPr>
            <a:r>
              <a:rPr lang="en-US" sz="2200" dirty="0" smtClean="0"/>
              <a:t>450 employees</a:t>
            </a:r>
          </a:p>
          <a:p>
            <a:pPr>
              <a:spcBef>
                <a:spcPts val="0"/>
              </a:spcBef>
            </a:pPr>
            <a:r>
              <a:rPr lang="en-US" sz="2200" dirty="0"/>
              <a:t>$</a:t>
            </a:r>
            <a:r>
              <a:rPr lang="en-US" sz="2200" dirty="0" smtClean="0"/>
              <a:t>37.5 </a:t>
            </a:r>
            <a:r>
              <a:rPr lang="en-US" sz="2200" dirty="0"/>
              <a:t>million budget</a:t>
            </a:r>
          </a:p>
          <a:p>
            <a:pPr lvl="1">
              <a:spcBef>
                <a:spcPts val="0"/>
              </a:spcBef>
            </a:pPr>
            <a:r>
              <a:rPr lang="en-US" sz="2200" dirty="0"/>
              <a:t>No tax subsidy</a:t>
            </a:r>
          </a:p>
          <a:p>
            <a:pPr>
              <a:spcBef>
                <a:spcPts val="0"/>
              </a:spcBef>
            </a:pPr>
            <a:r>
              <a:rPr lang="en-US" sz="2200" dirty="0"/>
              <a:t>Fully deployed system status management</a:t>
            </a:r>
          </a:p>
          <a:p>
            <a:pPr>
              <a:spcBef>
                <a:spcPts val="0"/>
              </a:spcBef>
            </a:pPr>
            <a:r>
              <a:rPr lang="en-US" sz="2200" dirty="0" smtClean="0"/>
              <a:t>Medical Control from 14 member Emergency Physician’s Advisory Board (EPAB)</a:t>
            </a:r>
          </a:p>
          <a:p>
            <a:pPr lvl="1">
              <a:spcBef>
                <a:spcPts val="0"/>
              </a:spcBef>
            </a:pPr>
            <a:r>
              <a:rPr lang="en-US" sz="2200" dirty="0" smtClean="0"/>
              <a:t>Physician Medical Directors from all emergency departments in service area + 5 Tarrant County Medical Society reps</a:t>
            </a:r>
          </a:p>
        </p:txBody>
      </p:sp>
      <p:pic>
        <p:nvPicPr>
          <p:cNvPr id="6" name="Picture 20" descr="CAAS with dat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60198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EMSaward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9116" y="6185990"/>
            <a:ext cx="1159708" cy="417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155" y="5891221"/>
            <a:ext cx="1720552" cy="113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760" y="6033721"/>
            <a:ext cx="448704" cy="72166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5378" y="6185990"/>
            <a:ext cx="1730021" cy="437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3435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044" y="609600"/>
            <a:ext cx="4397614"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FFFF00"/>
                </a:solidFill>
                <a:effectLst>
                  <a:outerShdw blurRad="50800" dist="39000" dir="5460000" algn="tl">
                    <a:srgbClr val="000000">
                      <a:alpha val="38000"/>
                    </a:srgbClr>
                  </a:outerShdw>
                </a:effectLst>
              </a:rPr>
              <a:t>Mobile Integrated</a:t>
            </a:r>
          </a:p>
          <a:p>
            <a:pPr algn="ctr"/>
            <a:r>
              <a:rPr lang="en-US" sz="4400" b="1" dirty="0" smtClean="0">
                <a:ln w="11430"/>
                <a:solidFill>
                  <a:srgbClr val="FFFF00"/>
                </a:solidFill>
                <a:effectLst>
                  <a:outerShdw blurRad="50800" dist="39000" dir="5460000" algn="tl">
                    <a:srgbClr val="000000">
                      <a:alpha val="38000"/>
                    </a:srgbClr>
                  </a:outerShdw>
                </a:effectLst>
              </a:rPr>
              <a:t>Healthcare</a:t>
            </a:r>
            <a:endParaRPr lang="en-US" sz="4400" b="1" dirty="0">
              <a:ln w="11430"/>
              <a:solidFill>
                <a:srgbClr val="FFFF00"/>
              </a:solidFill>
              <a:effectLst>
                <a:outerShdw blurRad="50800" dist="39000" dir="5460000" algn="tl">
                  <a:srgbClr val="000000">
                    <a:alpha val="38000"/>
                  </a:srgbClr>
                </a:outerShdw>
              </a:effectLst>
            </a:endParaRPr>
          </a:p>
        </p:txBody>
      </p:sp>
      <p:pic>
        <p:nvPicPr>
          <p:cNvPr id="2050" name="Picture 2" descr="http://www.cancer.gov/PublishedContent/Images/ncicancerbulletin/072412/SI-2-navig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0132" y="3505200"/>
            <a:ext cx="2104151" cy="1492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2656344"/>
            <a:ext cx="5062091" cy="2677656"/>
          </a:xfrm>
          <a:prstGeom prst="rect">
            <a:avLst/>
          </a:prstGeom>
          <a:noFill/>
        </p:spPr>
        <p:txBody>
          <a:bodyPr wrap="none" rtlCol="0">
            <a:spAutoFit/>
          </a:bodyPr>
          <a:lstStyle/>
          <a:p>
            <a:pPr marL="285750" indent="-285750">
              <a:buFont typeface="Arial" pitchFamily="34" charset="0"/>
              <a:buChar char="•"/>
            </a:pPr>
            <a:r>
              <a:rPr lang="en-US" sz="2400" b="1" dirty="0" smtClean="0">
                <a:solidFill>
                  <a:prstClr val="white"/>
                </a:solidFill>
              </a:rPr>
              <a:t>EMS Loyalty Program</a:t>
            </a:r>
            <a:endParaRPr lang="en-US" sz="2400" b="1" dirty="0">
              <a:solidFill>
                <a:prstClr val="white"/>
              </a:solidFill>
            </a:endParaRPr>
          </a:p>
          <a:p>
            <a:pPr marL="285750" indent="-285750">
              <a:buFont typeface="Arial" pitchFamily="34" charset="0"/>
              <a:buChar char="•"/>
            </a:pPr>
            <a:r>
              <a:rPr lang="en-US" sz="2400" b="1" dirty="0">
                <a:solidFill>
                  <a:prstClr val="white"/>
                </a:solidFill>
              </a:rPr>
              <a:t>System Abusers</a:t>
            </a:r>
          </a:p>
          <a:p>
            <a:pPr marL="285750" indent="-285750">
              <a:buFont typeface="Arial" pitchFamily="34" charset="0"/>
              <a:buChar char="•"/>
            </a:pPr>
            <a:r>
              <a:rPr lang="en-US" sz="2400" b="1" dirty="0" smtClean="0">
                <a:solidFill>
                  <a:prstClr val="white"/>
                </a:solidFill>
              </a:rPr>
              <a:t>9-1-1 Nurse Triage</a:t>
            </a:r>
          </a:p>
          <a:p>
            <a:pPr marL="285750" indent="-285750">
              <a:buFont typeface="Arial" pitchFamily="34" charset="0"/>
              <a:buChar char="•"/>
            </a:pPr>
            <a:r>
              <a:rPr lang="en-US" sz="2400" b="1" dirty="0" smtClean="0">
                <a:solidFill>
                  <a:srgbClr val="FFFF00"/>
                </a:solidFill>
              </a:rPr>
              <a:t>CHF/High Risk </a:t>
            </a:r>
            <a:r>
              <a:rPr lang="en-US" sz="2400" b="1" dirty="0" err="1" smtClean="0">
                <a:solidFill>
                  <a:srgbClr val="FFFF00"/>
                </a:solidFill>
              </a:rPr>
              <a:t>Dx</a:t>
            </a:r>
            <a:r>
              <a:rPr lang="en-US" sz="2400" b="1" dirty="0" smtClean="0">
                <a:solidFill>
                  <a:srgbClr val="FFFF00"/>
                </a:solidFill>
              </a:rPr>
              <a:t> Readmissions</a:t>
            </a:r>
          </a:p>
          <a:p>
            <a:pPr marL="285750" indent="-285750">
              <a:buFont typeface="Arial" pitchFamily="34" charset="0"/>
              <a:buChar char="•"/>
            </a:pPr>
            <a:r>
              <a:rPr lang="en-US" sz="2400" b="1" dirty="0" smtClean="0">
                <a:solidFill>
                  <a:prstClr val="white"/>
                </a:solidFill>
              </a:rPr>
              <a:t>Observational Admission Avoidance</a:t>
            </a:r>
          </a:p>
          <a:p>
            <a:pPr marL="285750" indent="-285750">
              <a:buFont typeface="Arial" pitchFamily="34" charset="0"/>
              <a:buChar char="•"/>
            </a:pPr>
            <a:r>
              <a:rPr lang="en-US" sz="2400" b="1" dirty="0" smtClean="0">
                <a:solidFill>
                  <a:prstClr val="white"/>
                </a:solidFill>
              </a:rPr>
              <a:t>Hospice Revocation Avoidance</a:t>
            </a:r>
          </a:p>
          <a:p>
            <a:pPr marL="285750" indent="-285750">
              <a:buFont typeface="Arial" pitchFamily="34" charset="0"/>
              <a:buChar char="•"/>
            </a:pPr>
            <a:r>
              <a:rPr lang="en-US" sz="2400" b="1" dirty="0" smtClean="0">
                <a:solidFill>
                  <a:srgbClr val="FFFF00"/>
                </a:solidFill>
              </a:rPr>
              <a:t>Home Health Partnership</a:t>
            </a:r>
            <a:endParaRPr lang="en-US" sz="2400" b="1" dirty="0">
              <a:solidFill>
                <a:srgbClr val="FFFF00"/>
              </a:solidFill>
            </a:endParaRPr>
          </a:p>
        </p:txBody>
      </p:sp>
      <p:sp>
        <p:nvSpPr>
          <p:cNvPr id="3" name="TextBox 2"/>
          <p:cNvSpPr txBox="1"/>
          <p:nvPr/>
        </p:nvSpPr>
        <p:spPr>
          <a:xfrm>
            <a:off x="2417244" y="5844450"/>
            <a:ext cx="5501442" cy="523220"/>
          </a:xfrm>
          <a:prstGeom prst="rect">
            <a:avLst/>
          </a:prstGeom>
          <a:noFill/>
        </p:spPr>
        <p:txBody>
          <a:bodyPr wrap="none" rtlCol="0">
            <a:spAutoFit/>
          </a:bodyPr>
          <a:lstStyle/>
          <a:p>
            <a:r>
              <a:rPr lang="en-US" sz="2800" b="1" i="1" u="sng" dirty="0" smtClean="0">
                <a:solidFill>
                  <a:srgbClr val="FFFF00"/>
                </a:solidFill>
                <a:cs typeface="Calibri" pitchFamily="34" charset="0"/>
              </a:rPr>
              <a:t>Patient Navigation vs. Primary Care</a:t>
            </a:r>
            <a:endParaRPr lang="en-US" sz="2800" b="1" i="1" dirty="0">
              <a:solidFill>
                <a:srgbClr val="FFFF00"/>
              </a:solidFill>
              <a:cs typeface="Calibri" pitchFamily="34" charset="0"/>
            </a:endParaRPr>
          </a:p>
        </p:txBody>
      </p:sp>
      <p:pic>
        <p:nvPicPr>
          <p:cNvPr id="1028" name="Picture 4" descr="http://carpevitahomecare.com/wp-content/uploads/2014/02/Circle-of-Care-Imag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965" y="520956"/>
            <a:ext cx="3808486" cy="2527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04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oughtsfrombroadstreet.files.wordpress.com/2013/08/images.jpeg?w=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924497"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09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is ‘Different’</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735931"/>
            <a:ext cx="4819650" cy="361473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600200"/>
            <a:ext cx="6056415" cy="38862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432" y="1295400"/>
            <a:ext cx="6305550" cy="4729163"/>
          </a:xfrm>
          <a:prstGeom prst="rect">
            <a:avLst/>
          </a:prstGeom>
        </p:spPr>
      </p:pic>
    </p:spTree>
    <p:extLst>
      <p:ext uri="{BB962C8B-B14F-4D97-AF65-F5344CB8AC3E}">
        <p14:creationId xmlns:p14="http://schemas.microsoft.com/office/powerpoint/2010/main" val="331827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685798"/>
          </a:xfrm>
        </p:spPr>
        <p:txBody>
          <a:bodyPr>
            <a:normAutofit/>
          </a:bodyPr>
          <a:lstStyle/>
          <a:p>
            <a:pPr algn="l">
              <a:spcBef>
                <a:spcPts val="0"/>
              </a:spcBef>
            </a:pPr>
            <a:r>
              <a:rPr lang="en-US" sz="3200" dirty="0" smtClean="0"/>
              <a:t>Readmission Avoidance</a:t>
            </a:r>
            <a:endParaRPr lang="en-US" sz="3200" dirty="0"/>
          </a:p>
        </p:txBody>
      </p:sp>
      <p:sp>
        <p:nvSpPr>
          <p:cNvPr id="3" name="Content Placeholder 2"/>
          <p:cNvSpPr>
            <a:spLocks noGrp="1"/>
          </p:cNvSpPr>
          <p:nvPr>
            <p:ph idx="1"/>
          </p:nvPr>
        </p:nvSpPr>
        <p:spPr>
          <a:xfrm>
            <a:off x="609600" y="1295400"/>
            <a:ext cx="8229600" cy="4953000"/>
          </a:xfrm>
        </p:spPr>
        <p:txBody>
          <a:bodyPr>
            <a:noAutofit/>
          </a:bodyPr>
          <a:lstStyle/>
          <a:p>
            <a:pPr>
              <a:spcBef>
                <a:spcPts val="0"/>
              </a:spcBef>
            </a:pPr>
            <a:r>
              <a:rPr lang="en-US" sz="3600" dirty="0" smtClean="0"/>
              <a:t>At-Risk for readmission</a:t>
            </a:r>
          </a:p>
          <a:p>
            <a:pPr lvl="1">
              <a:spcBef>
                <a:spcPts val="0"/>
              </a:spcBef>
            </a:pPr>
            <a:r>
              <a:rPr lang="en-US" dirty="0" smtClean="0"/>
              <a:t>Referred by cardiac case managers</a:t>
            </a:r>
          </a:p>
          <a:p>
            <a:pPr lvl="1">
              <a:spcBef>
                <a:spcPts val="0"/>
              </a:spcBef>
            </a:pPr>
            <a:r>
              <a:rPr lang="en-US" dirty="0" smtClean="0"/>
              <a:t>Routine home visits </a:t>
            </a:r>
          </a:p>
          <a:p>
            <a:pPr lvl="2">
              <a:spcBef>
                <a:spcPts val="0"/>
              </a:spcBef>
            </a:pPr>
            <a:r>
              <a:rPr lang="en-US" sz="2400" b="1" i="1" dirty="0" smtClean="0"/>
              <a:t>In-home education!</a:t>
            </a:r>
          </a:p>
          <a:p>
            <a:pPr lvl="2">
              <a:spcBef>
                <a:spcPts val="0"/>
              </a:spcBef>
            </a:pPr>
            <a:r>
              <a:rPr lang="en-US" sz="2400" dirty="0" smtClean="0"/>
              <a:t>Overall assessment, vital signs, weights, ‘environment’ check, baseline 12L ECG, diet compliance, med compliance</a:t>
            </a:r>
          </a:p>
          <a:p>
            <a:pPr lvl="2">
              <a:spcBef>
                <a:spcPts val="0"/>
              </a:spcBef>
            </a:pPr>
            <a:r>
              <a:rPr lang="en-US" sz="2400" b="1" i="1" dirty="0" smtClean="0"/>
              <a:t>Feedback to primary care physician (PCP)</a:t>
            </a:r>
          </a:p>
          <a:p>
            <a:pPr lvl="1">
              <a:spcBef>
                <a:spcPts val="0"/>
              </a:spcBef>
            </a:pPr>
            <a:r>
              <a:rPr lang="en-US" dirty="0" smtClean="0"/>
              <a:t>Non-emergency access number for episodic care</a:t>
            </a:r>
          </a:p>
          <a:p>
            <a:pPr lvl="1">
              <a:spcBef>
                <a:spcPts val="0"/>
              </a:spcBef>
            </a:pPr>
            <a:r>
              <a:rPr lang="en-US" dirty="0" smtClean="0"/>
              <a:t>Decompensating?</a:t>
            </a:r>
          </a:p>
          <a:p>
            <a:pPr lvl="2">
              <a:spcBef>
                <a:spcPts val="0"/>
              </a:spcBef>
            </a:pPr>
            <a:r>
              <a:rPr lang="en-US" sz="2400" dirty="0" smtClean="0"/>
              <a:t>Refer to PCP early</a:t>
            </a:r>
          </a:p>
          <a:p>
            <a:pPr lvl="2">
              <a:spcBef>
                <a:spcPts val="0"/>
              </a:spcBef>
            </a:pPr>
            <a:r>
              <a:rPr lang="en-US" sz="2400" dirty="0" smtClean="0"/>
              <a:t>In-home diuresis</a:t>
            </a:r>
          </a:p>
        </p:txBody>
      </p:sp>
    </p:spTree>
    <p:extLst>
      <p:ext uri="{BB962C8B-B14F-4D97-AF65-F5344CB8AC3E}">
        <p14:creationId xmlns:p14="http://schemas.microsoft.com/office/powerpoint/2010/main" val="454364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170354"/>
            <a:ext cx="348281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a:spLocks noGrp="1"/>
          </p:cNvSpPr>
          <p:nvPr>
            <p:ph idx="1"/>
          </p:nvPr>
        </p:nvSpPr>
        <p:spPr>
          <a:xfrm>
            <a:off x="3863810" y="1082634"/>
            <a:ext cx="5051589" cy="4953000"/>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effectLst/>
                <a:uLnTx/>
                <a:uFillTx/>
              </a:rPr>
              <a:t>“Before </a:t>
            </a:r>
            <a:r>
              <a:rPr kumimoji="0" lang="en-US" sz="2200" b="0" i="0" u="none" strike="noStrike" kern="0" cap="none" spc="0" normalizeH="0" baseline="0" noProof="0" dirty="0">
                <a:ln>
                  <a:noFill/>
                </a:ln>
                <a:effectLst/>
                <a:uLnTx/>
                <a:uFillTx/>
              </a:rPr>
              <a:t>I started this program I was sick every day; I was going to the emergency room nearly every day</a:t>
            </a:r>
            <a:r>
              <a:rPr kumimoji="0" lang="en-US" sz="2200" b="0" i="0" u="none" strike="noStrike" kern="0" cap="none" spc="0" normalizeH="0" baseline="0" noProof="0" dirty="0" smtClean="0">
                <a:ln>
                  <a:noFill/>
                </a:ln>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effectLst/>
                <a:uLnTx/>
                <a:uFillTx/>
              </a:rPr>
              <a:t>“I </a:t>
            </a:r>
            <a:r>
              <a:rPr kumimoji="0" lang="en-US" sz="2200" b="0" i="0" u="none" strike="noStrike" kern="0" cap="none" spc="0" normalizeH="0" baseline="0" noProof="0" dirty="0">
                <a:ln>
                  <a:noFill/>
                </a:ln>
                <a:effectLst/>
                <a:uLnTx/>
                <a:uFillTx/>
              </a:rPr>
              <a:t>have learned more in the last three months from John and you </a:t>
            </a:r>
            <a:r>
              <a:rPr kumimoji="0" lang="en-US" sz="2200" b="0" i="0" u="none" strike="noStrike" kern="0" cap="none" spc="0" normalizeH="0" baseline="0" noProof="0" dirty="0" smtClean="0">
                <a:ln>
                  <a:noFill/>
                </a:ln>
                <a:effectLst/>
                <a:uLnTx/>
                <a:uFillTx/>
              </a:rPr>
              <a:t>than </a:t>
            </a:r>
            <a:r>
              <a:rPr kumimoji="0" lang="en-US" sz="2200" b="0" i="0" u="none" strike="noStrike" kern="0" cap="none" spc="0" normalizeH="0" baseline="0" noProof="0" dirty="0">
                <a:ln>
                  <a:noFill/>
                </a:ln>
                <a:effectLst/>
                <a:uLnTx/>
                <a:uFillTx/>
              </a:rPr>
              <a:t>I have ever learned from the doctors, the hospitals, or the emergency </a:t>
            </a:r>
            <a:r>
              <a:rPr kumimoji="0" lang="en-US" sz="2200" b="0" i="0" u="none" strike="noStrike" kern="0" cap="none" spc="0" normalizeH="0" baseline="0" noProof="0" dirty="0" smtClean="0">
                <a:ln>
                  <a:noFill/>
                </a:ln>
                <a:effectLst/>
                <a:uLnTx/>
                <a:uFillTx/>
              </a:rPr>
              <a:t>rooms.”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effectLst/>
                <a:uLnTx/>
                <a:uFillTx/>
              </a:rPr>
              <a:t>“Since </a:t>
            </a:r>
            <a:r>
              <a:rPr kumimoji="0" lang="en-US" sz="2200" b="0" i="0" u="none" strike="noStrike" kern="0" cap="none" spc="0" normalizeH="0" baseline="0" noProof="0" dirty="0">
                <a:ln>
                  <a:noFill/>
                </a:ln>
                <a:effectLst/>
                <a:uLnTx/>
                <a:uFillTx/>
              </a:rPr>
              <a:t>this program, I have not had any pain medicines and have not been to the emergency room.  I am keeping up with my doctor’s appointment and my MHMR appointments</a:t>
            </a:r>
            <a:r>
              <a:rPr kumimoji="0" lang="en-US" sz="2200" b="0" i="0" u="none" strike="noStrike" kern="0" cap="none" spc="0" normalizeH="0" baseline="0" noProof="0" dirty="0" smtClean="0">
                <a:ln>
                  <a:noFill/>
                </a:ln>
                <a:effectLst/>
                <a:uLnTx/>
                <a:uFillTx/>
              </a:rPr>
              <a:t>.”</a:t>
            </a:r>
            <a:endParaRPr kumimoji="0" lang="en-US" sz="2200" b="0" i="0" u="none" strike="noStrike" kern="0" cap="none" spc="0" normalizeH="0" baseline="0" noProof="0" dirty="0">
              <a:ln>
                <a:noFill/>
              </a:ln>
              <a:effectLst/>
              <a:uLnTx/>
              <a:uFillTx/>
            </a:endParaRPr>
          </a:p>
        </p:txBody>
      </p:sp>
      <p:sp>
        <p:nvSpPr>
          <p:cNvPr id="7" name="TextBox 6"/>
          <p:cNvSpPr txBox="1"/>
          <p:nvPr/>
        </p:nvSpPr>
        <p:spPr>
          <a:xfrm>
            <a:off x="396239" y="5315634"/>
            <a:ext cx="3505201" cy="707886"/>
          </a:xfrm>
          <a:prstGeom prst="rect">
            <a:avLst/>
          </a:prstGeom>
          <a:noFill/>
        </p:spPr>
        <p:txBody>
          <a:bodyPr wrap="square" rtlCol="0">
            <a:spAutoFit/>
          </a:bodyPr>
          <a:lstStyle/>
          <a:p>
            <a:r>
              <a:rPr lang="en-US" sz="2000" b="1" dirty="0" smtClean="0">
                <a:latin typeface="Calibri" pitchFamily="34" charset="0"/>
              </a:rPr>
              <a:t>Antoine Hall, MIH/CHP Patient</a:t>
            </a:r>
          </a:p>
          <a:p>
            <a:r>
              <a:rPr lang="en-US" sz="2000" dirty="0" smtClean="0">
                <a:latin typeface="Calibri" pitchFamily="34" charset="0"/>
              </a:rPr>
              <a:t>Enrolled 11/20 – 12/29/13</a:t>
            </a:r>
            <a:endParaRPr lang="en-US" sz="2000" dirty="0">
              <a:latin typeface="Calibri" pitchFamily="34" charset="0"/>
            </a:endParaRPr>
          </a:p>
        </p:txBody>
      </p:sp>
      <p:sp>
        <p:nvSpPr>
          <p:cNvPr id="8" name="TextBox 7"/>
          <p:cNvSpPr txBox="1"/>
          <p:nvPr/>
        </p:nvSpPr>
        <p:spPr>
          <a:xfrm>
            <a:off x="2376527" y="6209445"/>
            <a:ext cx="439094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FFFF00"/>
                </a:solidFill>
                <a:effectLst/>
                <a:uLnTx/>
                <a:uFillTx/>
              </a:rPr>
              <a:t>Used by special permission from Antoine Hall</a:t>
            </a:r>
            <a:endParaRPr kumimoji="0" lang="en-US" sz="1800" b="0" i="1" u="none" strike="noStrike" kern="0" cap="none" spc="0" normalizeH="0" baseline="0" noProof="0" dirty="0">
              <a:ln>
                <a:noFill/>
              </a:ln>
              <a:solidFill>
                <a:srgbClr val="FFFF00"/>
              </a:solidFill>
              <a:effectLst/>
              <a:uLnTx/>
              <a:uFillTx/>
            </a:endParaRPr>
          </a:p>
        </p:txBody>
      </p:sp>
      <p:sp>
        <p:nvSpPr>
          <p:cNvPr id="9" name="Title 8"/>
          <p:cNvSpPr>
            <a:spLocks noGrp="1"/>
          </p:cNvSpPr>
          <p:nvPr>
            <p:ph type="title"/>
          </p:nvPr>
        </p:nvSpPr>
        <p:spPr/>
        <p:txBody>
          <a:bodyPr/>
          <a:lstStyle/>
          <a:p>
            <a:r>
              <a:rPr lang="en-US" dirty="0"/>
              <a:t>The </a:t>
            </a:r>
            <a:r>
              <a:rPr lang="en-US" i="1" u="sng" dirty="0"/>
              <a:t>Real</a:t>
            </a:r>
            <a:r>
              <a:rPr lang="en-US" dirty="0"/>
              <a:t> Benefits:</a:t>
            </a:r>
          </a:p>
        </p:txBody>
      </p:sp>
    </p:spTree>
    <p:extLst>
      <p:ext uri="{BB962C8B-B14F-4D97-AF65-F5344CB8AC3E}">
        <p14:creationId xmlns:p14="http://schemas.microsoft.com/office/powerpoint/2010/main" val="387422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Antoine Analysis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06395293"/>
              </p:ext>
            </p:extLst>
          </p:nvPr>
        </p:nvGraphicFramePr>
        <p:xfrm>
          <a:off x="533400" y="1447800"/>
          <a:ext cx="7924799" cy="2514600"/>
        </p:xfrm>
        <a:graphic>
          <a:graphicData uri="http://schemas.openxmlformats.org/drawingml/2006/table">
            <a:tbl>
              <a:tblPr/>
              <a:tblGrid>
                <a:gridCol w="2391404"/>
                <a:gridCol w="820409"/>
                <a:gridCol w="768042"/>
                <a:gridCol w="872775"/>
                <a:gridCol w="1309163"/>
                <a:gridCol w="1763006"/>
              </a:tblGrid>
              <a:tr h="182880">
                <a:tc>
                  <a:txBody>
                    <a:bodyPr/>
                    <a:lstStyle/>
                    <a:p>
                      <a:pPr algn="l" fontAlgn="b"/>
                      <a:endParaRPr lang="en-US" sz="1600" b="0" i="0" u="none" strike="noStrike" dirty="0">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r>
                        <a:rPr lang="en-US" sz="1600" b="1" i="0" u="none" strike="noStrike" dirty="0">
                          <a:solidFill>
                            <a:srgbClr val="FFFF00"/>
                          </a:solidFill>
                          <a:effectLst/>
                          <a:latin typeface="Calibri"/>
                        </a:rPr>
                        <a:t>Before</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FFFF00"/>
                          </a:solidFill>
                          <a:effectLst/>
                          <a:latin typeface="Calibri"/>
                        </a:rPr>
                        <a:t>After</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FFFF00"/>
                          </a:solidFill>
                          <a:effectLst/>
                          <a:latin typeface="Calibri"/>
                        </a:rPr>
                        <a:t>Change</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FFFF00"/>
                          </a:solidFill>
                          <a:effectLst/>
                          <a:latin typeface="Calibri"/>
                        </a:rPr>
                        <a:t>Avg. Payment</a:t>
                      </a:r>
                    </a:p>
                  </a:txBody>
                  <a:tcPr marL="7620" marR="7620" marT="7620" marB="0" anchor="b">
                    <a:lnL>
                      <a:noFill/>
                    </a:lnL>
                    <a:lnR>
                      <a:noFill/>
                    </a:lnR>
                    <a:lnT>
                      <a:noFill/>
                    </a:lnT>
                    <a:lnB>
                      <a:noFill/>
                    </a:lnB>
                  </a:tcPr>
                </a:tc>
                <a:tc>
                  <a:txBody>
                    <a:bodyPr/>
                    <a:lstStyle/>
                    <a:p>
                      <a:pPr algn="ctr" fontAlgn="b"/>
                      <a:r>
                        <a:rPr lang="en-US" sz="1600" b="1" i="0" u="none" strike="noStrike" dirty="0">
                          <a:solidFill>
                            <a:srgbClr val="FFFF00"/>
                          </a:solidFill>
                          <a:effectLst/>
                          <a:latin typeface="Calibri"/>
                        </a:rPr>
                        <a:t>Expenditure Savings</a:t>
                      </a:r>
                    </a:p>
                  </a:txBody>
                  <a:tcPr marL="7620" marR="7620" marT="7620" marB="0" anchor="b">
                    <a:lnL>
                      <a:noFill/>
                    </a:lnL>
                    <a:lnR>
                      <a:noFill/>
                    </a:lnR>
                    <a:lnT>
                      <a:noFill/>
                    </a:lnT>
                    <a:lnB>
                      <a:noFill/>
                    </a:lnB>
                  </a:tcPr>
                </a:tc>
              </a:tr>
              <a:tr h="182880">
                <a:tc>
                  <a:txBody>
                    <a:bodyPr/>
                    <a:lstStyle/>
                    <a:p>
                      <a:pPr algn="l" fontAlgn="b"/>
                      <a:r>
                        <a:rPr lang="en-US" sz="1600" b="1" i="0" u="none" strike="noStrike" dirty="0">
                          <a:solidFill>
                            <a:schemeClr val="tx1"/>
                          </a:solidFill>
                          <a:effectLst/>
                          <a:latin typeface="Calibri"/>
                        </a:rPr>
                        <a:t>Ambulance Transports</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11</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0</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-11</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$427 </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($4,697)</a:t>
                      </a:r>
                    </a:p>
                  </a:txBody>
                  <a:tcPr marL="7620" marR="7620" marT="7620" marB="0" anchor="b">
                    <a:lnL>
                      <a:noFill/>
                    </a:lnL>
                    <a:lnR>
                      <a:noFill/>
                    </a:lnR>
                    <a:lnT>
                      <a:noFill/>
                    </a:lnT>
                    <a:lnB>
                      <a:noFill/>
                    </a:lnB>
                  </a:tcPr>
                </a:tc>
              </a:tr>
              <a:tr h="182880">
                <a:tc>
                  <a:txBody>
                    <a:bodyPr/>
                    <a:lstStyle/>
                    <a:p>
                      <a:pPr algn="l" fontAlgn="b"/>
                      <a:r>
                        <a:rPr lang="en-US" sz="1600" b="1" i="0" u="none" strike="noStrike" dirty="0">
                          <a:solidFill>
                            <a:schemeClr val="tx1"/>
                          </a:solidFill>
                          <a:effectLst/>
                          <a:latin typeface="Calibri"/>
                        </a:rPr>
                        <a:t>ED Visits</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12</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0</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-12</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$774 </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($9,288)</a:t>
                      </a:r>
                    </a:p>
                  </a:txBody>
                  <a:tcPr marL="7620" marR="7620" marT="7620" marB="0" anchor="b">
                    <a:lnL>
                      <a:noFill/>
                    </a:lnL>
                    <a:lnR>
                      <a:noFill/>
                    </a:lnR>
                    <a:lnT>
                      <a:noFill/>
                    </a:lnT>
                    <a:lnB>
                      <a:noFill/>
                    </a:lnB>
                  </a:tcPr>
                </a:tc>
              </a:tr>
              <a:tr h="182880">
                <a:tc>
                  <a:txBody>
                    <a:bodyPr/>
                    <a:lstStyle/>
                    <a:p>
                      <a:pPr algn="l" fontAlgn="b"/>
                      <a:r>
                        <a:rPr lang="en-US" sz="1600" b="1" i="0" u="none" strike="noStrike">
                          <a:solidFill>
                            <a:schemeClr val="tx1"/>
                          </a:solidFill>
                          <a:effectLst/>
                          <a:latin typeface="Calibri"/>
                        </a:rPr>
                        <a:t>Inpatient Admissions</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4</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0</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-4</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$9,203 </a:t>
                      </a: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($36,812)</a:t>
                      </a:r>
                    </a:p>
                  </a:txBody>
                  <a:tcPr marL="7620" marR="7620" marT="7620" marB="0" anchor="b">
                    <a:lnL>
                      <a:noFill/>
                    </a:lnL>
                    <a:lnR>
                      <a:noFill/>
                    </a:lnR>
                    <a:lnT>
                      <a:noFill/>
                    </a:lnT>
                    <a:lnB>
                      <a:noFill/>
                    </a:lnB>
                  </a:tcPr>
                </a:tc>
              </a:tr>
              <a:tr h="114300">
                <a:tc>
                  <a:txBody>
                    <a:bodyPr/>
                    <a:lstStyle/>
                    <a:p>
                      <a:pPr algn="l" fontAlgn="b"/>
                      <a:endParaRPr lang="en-US" sz="1600" b="1"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r>
              <a:tr h="182880">
                <a:tc>
                  <a:txBody>
                    <a:bodyPr/>
                    <a:lstStyle/>
                    <a:p>
                      <a:pPr algn="l" fontAlgn="b"/>
                      <a:r>
                        <a:rPr lang="en-US" sz="1600" b="1" i="0" u="none" strike="noStrike">
                          <a:solidFill>
                            <a:schemeClr val="tx1"/>
                          </a:solidFill>
                          <a:effectLst/>
                          <a:latin typeface="Calibri"/>
                        </a:rPr>
                        <a:t>MIH Visits</a:t>
                      </a: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22</a:t>
                      </a:r>
                    </a:p>
                  </a:txBody>
                  <a:tcPr marL="7620" marR="7620" marT="7620" marB="0" anchor="b">
                    <a:lnL>
                      <a:noFill/>
                    </a:lnL>
                    <a:lnR>
                      <a:noFill/>
                    </a:lnR>
                    <a:lnT>
                      <a:noFill/>
                    </a:lnT>
                    <a:lnB>
                      <a:noFill/>
                    </a:lnB>
                  </a:tcPr>
                </a:tc>
              </a:tr>
              <a:tr h="182880">
                <a:tc gridSpan="2">
                  <a:txBody>
                    <a:bodyPr/>
                    <a:lstStyle/>
                    <a:p>
                      <a:pPr algn="l" fontAlgn="b"/>
                      <a:r>
                        <a:rPr lang="en-US" sz="1600" b="1" i="0" u="none" strike="noStrike">
                          <a:solidFill>
                            <a:schemeClr val="tx1"/>
                          </a:solidFill>
                          <a:effectLst/>
                          <a:latin typeface="Calibri"/>
                        </a:rPr>
                        <a:t>MIH Visit Expenditure per Contact</a:t>
                      </a:r>
                    </a:p>
                  </a:txBody>
                  <a:tcPr marL="7620" marR="7620" marT="7620"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$75 </a:t>
                      </a:r>
                    </a:p>
                  </a:txBody>
                  <a:tcPr marL="7620" marR="7620" marT="7620" marB="0" anchor="b">
                    <a:lnL>
                      <a:noFill/>
                    </a:lnL>
                    <a:lnR>
                      <a:noFill/>
                    </a:lnR>
                    <a:lnT>
                      <a:noFill/>
                    </a:lnT>
                    <a:lnB>
                      <a:noFill/>
                    </a:lnB>
                  </a:tcPr>
                </a:tc>
              </a:tr>
              <a:tr h="182880">
                <a:tc>
                  <a:txBody>
                    <a:bodyPr/>
                    <a:lstStyle/>
                    <a:p>
                      <a:pPr algn="l" fontAlgn="b"/>
                      <a:r>
                        <a:rPr lang="en-US" sz="1600" b="1" i="0" u="none" strike="noStrike">
                          <a:solidFill>
                            <a:schemeClr val="tx1"/>
                          </a:solidFill>
                          <a:effectLst/>
                          <a:latin typeface="Calibri"/>
                        </a:rPr>
                        <a:t>MIH System Costs</a:t>
                      </a: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ctr" fontAlgn="b"/>
                      <a:r>
                        <a:rPr lang="en-US" sz="1600" b="0" i="0" u="none" strike="noStrike">
                          <a:solidFill>
                            <a:schemeClr val="tx1"/>
                          </a:solidFill>
                          <a:effectLst/>
                          <a:latin typeface="Calibri"/>
                        </a:rPr>
                        <a:t>$1,650 </a:t>
                      </a:r>
                    </a:p>
                  </a:txBody>
                  <a:tcPr marL="7620" marR="7620" marT="7620" marB="0" anchor="b">
                    <a:lnL>
                      <a:noFill/>
                    </a:lnL>
                    <a:lnR>
                      <a:noFill/>
                    </a:lnR>
                    <a:lnT>
                      <a:noFill/>
                    </a:lnT>
                    <a:lnB>
                      <a:noFill/>
                    </a:lnB>
                  </a:tcPr>
                </a:tc>
              </a:tr>
              <a:tr h="182880">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a:endParaRPr>
                    </a:p>
                  </a:txBody>
                  <a:tcPr marL="7620" marR="7620" marT="7620" marB="0" anchor="b">
                    <a:lnL>
                      <a:noFill/>
                    </a:lnL>
                    <a:lnR>
                      <a:noFill/>
                    </a:lnR>
                    <a:lnT>
                      <a:noFill/>
                    </a:lnT>
                    <a:lnB>
                      <a:noFill/>
                    </a:lnB>
                  </a:tcPr>
                </a:tc>
              </a:tr>
              <a:tr h="182880">
                <a:tc>
                  <a:txBody>
                    <a:bodyPr/>
                    <a:lstStyle/>
                    <a:p>
                      <a:pPr algn="r" fontAlgn="b"/>
                      <a:r>
                        <a:rPr lang="en-US" sz="1600" b="1" i="0" u="none" strike="noStrike" dirty="0">
                          <a:solidFill>
                            <a:srgbClr val="FFFF00"/>
                          </a:solidFill>
                          <a:effectLst/>
                          <a:latin typeface="Calibri"/>
                        </a:rPr>
                        <a:t>Healthcare System Savings</a:t>
                      </a: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FFFF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FFFF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FFFF00"/>
                        </a:solidFill>
                        <a:effectLst/>
                        <a:latin typeface="Calibri"/>
                      </a:endParaRPr>
                    </a:p>
                  </a:txBody>
                  <a:tcPr marL="7620" marR="7620" marT="7620" marB="0" anchor="b">
                    <a:lnL>
                      <a:noFill/>
                    </a:lnL>
                    <a:lnR>
                      <a:noFill/>
                    </a:lnR>
                    <a:lnT>
                      <a:noFill/>
                    </a:lnT>
                    <a:lnB>
                      <a:noFill/>
                    </a:lnB>
                  </a:tcPr>
                </a:tc>
                <a:tc>
                  <a:txBody>
                    <a:bodyPr/>
                    <a:lstStyle/>
                    <a:p>
                      <a:pPr algn="l" fontAlgn="b"/>
                      <a:endParaRPr lang="en-US" sz="1600" b="0" i="0" u="none" strike="noStrike" dirty="0">
                        <a:solidFill>
                          <a:srgbClr val="FFFF00"/>
                        </a:solidFill>
                        <a:effectLst/>
                        <a:latin typeface="Calibri"/>
                      </a:endParaRPr>
                    </a:p>
                  </a:txBody>
                  <a:tcPr marL="7620" marR="7620" marT="7620" marB="0" anchor="b">
                    <a:lnL>
                      <a:noFill/>
                    </a:lnL>
                    <a:lnR>
                      <a:noFill/>
                    </a:lnR>
                    <a:lnT>
                      <a:noFill/>
                    </a:lnT>
                    <a:lnB>
                      <a:noFill/>
                    </a:lnB>
                  </a:tcPr>
                </a:tc>
                <a:tc>
                  <a:txBody>
                    <a:bodyPr/>
                    <a:lstStyle/>
                    <a:p>
                      <a:pPr algn="ctr" fontAlgn="b"/>
                      <a:r>
                        <a:rPr lang="en-US" sz="1600" b="1" i="0" u="none" strike="noStrike" dirty="0">
                          <a:solidFill>
                            <a:srgbClr val="FFFF00"/>
                          </a:solidFill>
                          <a:effectLst/>
                          <a:latin typeface="Calibri"/>
                        </a:rPr>
                        <a:t>($49,147)</a:t>
                      </a:r>
                    </a:p>
                  </a:txBody>
                  <a:tcPr marL="7620" marR="7620" marT="7620" marB="0" anchor="b">
                    <a:lnL>
                      <a:noFill/>
                    </a:lnL>
                    <a:lnR>
                      <a:noFill/>
                    </a:lnR>
                    <a:lnT>
                      <a:noFill/>
                    </a:lnT>
                    <a:lnB>
                      <a:noFill/>
                    </a:lnB>
                  </a:tcPr>
                </a:tc>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865120"/>
            <a:ext cx="2744405"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610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
            <a:ext cx="4572000" cy="646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49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457200"/>
            <a:ext cx="7772400" cy="838200"/>
          </a:xfrm>
        </p:spPr>
        <p:txBody>
          <a:bodyPr/>
          <a:lstStyle/>
          <a:p>
            <a:r>
              <a:rPr lang="en-US" dirty="0" smtClean="0"/>
              <a:t>1115 Waiver</a:t>
            </a:r>
            <a:endParaRPr lang="en-US" dirty="0"/>
          </a:p>
        </p:txBody>
      </p:sp>
      <p:sp>
        <p:nvSpPr>
          <p:cNvPr id="5" name="Content Placeholder 2"/>
          <p:cNvSpPr>
            <a:spLocks noGrp="1"/>
          </p:cNvSpPr>
          <p:nvPr>
            <p:ph idx="1"/>
          </p:nvPr>
        </p:nvSpPr>
        <p:spPr>
          <a:xfrm>
            <a:off x="685800" y="1295400"/>
            <a:ext cx="7696200" cy="4572000"/>
          </a:xfrm>
        </p:spPr>
        <p:txBody>
          <a:bodyPr>
            <a:normAutofit/>
          </a:bodyPr>
          <a:lstStyle/>
          <a:p>
            <a:pPr>
              <a:spcBef>
                <a:spcPts val="0"/>
              </a:spcBef>
            </a:pPr>
            <a:r>
              <a:rPr lang="en-US" dirty="0" smtClean="0"/>
              <a:t>Partnership with John Peter Smith Health Network to </a:t>
            </a:r>
            <a:r>
              <a:rPr lang="en-US" b="1" i="1" u="sng" dirty="0" smtClean="0"/>
              <a:t>expand</a:t>
            </a:r>
            <a:r>
              <a:rPr lang="en-US" dirty="0" smtClean="0"/>
              <a:t>:</a:t>
            </a:r>
          </a:p>
          <a:p>
            <a:pPr lvl="1">
              <a:spcBef>
                <a:spcPts val="0"/>
              </a:spcBef>
            </a:pPr>
            <a:r>
              <a:rPr lang="en-US" b="1" i="1" u="sng" dirty="0"/>
              <a:t>Readmission Prevention</a:t>
            </a:r>
          </a:p>
          <a:p>
            <a:pPr lvl="1">
              <a:spcBef>
                <a:spcPts val="0"/>
              </a:spcBef>
            </a:pPr>
            <a:r>
              <a:rPr lang="en-US" dirty="0" smtClean="0"/>
              <a:t>9-1-1 Nurse Triage</a:t>
            </a:r>
          </a:p>
          <a:p>
            <a:pPr lvl="1">
              <a:spcBef>
                <a:spcPts val="0"/>
              </a:spcBef>
            </a:pPr>
            <a:r>
              <a:rPr lang="en-US" dirty="0" smtClean="0"/>
              <a:t>High Utilizer Group</a:t>
            </a:r>
          </a:p>
          <a:p>
            <a:pPr lvl="1">
              <a:spcBef>
                <a:spcPts val="0"/>
              </a:spcBef>
            </a:pPr>
            <a:r>
              <a:rPr lang="en-US" dirty="0" err="1" smtClean="0"/>
              <a:t>Obs</a:t>
            </a:r>
            <a:r>
              <a:rPr lang="en-US" dirty="0" smtClean="0"/>
              <a:t> Admit Avoidance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648200"/>
            <a:ext cx="3091927" cy="959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049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457200"/>
            <a:ext cx="8229600" cy="5673725"/>
            <a:chOff x="457200" y="457200"/>
            <a:chExt cx="8229600" cy="567372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1628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85975"/>
              <a:ext cx="82296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3533775"/>
              <a:ext cx="8191500" cy="2597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6781800" y="2085975"/>
            <a:ext cx="990600" cy="276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67000" y="2100262"/>
            <a:ext cx="2057400" cy="709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964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52449" y="707100"/>
            <a:ext cx="8232218" cy="4398300"/>
            <a:chOff x="552449" y="707100"/>
            <a:chExt cx="8232218" cy="439830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066800"/>
              <a:ext cx="8232217"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49" y="707100"/>
              <a:ext cx="8232217" cy="359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00734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Frenetic Change</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3000" y="1504950"/>
            <a:ext cx="3898073" cy="3838884"/>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504950"/>
            <a:ext cx="4267200" cy="3780338"/>
          </a:xfrm>
          <a:prstGeom prst="rect">
            <a:avLst/>
          </a:prstGeom>
        </p:spPr>
      </p:pic>
    </p:spTree>
    <p:extLst>
      <p:ext uri="{BB962C8B-B14F-4D97-AF65-F5344CB8AC3E}">
        <p14:creationId xmlns:p14="http://schemas.microsoft.com/office/powerpoint/2010/main" val="138615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012" y="147637"/>
            <a:ext cx="8943975" cy="6562725"/>
          </a:xfrm>
          <a:prstGeom prst="rect">
            <a:avLst/>
          </a:prstGeom>
        </p:spPr>
      </p:pic>
      <p:pic>
        <p:nvPicPr>
          <p:cNvPr id="5" name="Picture 4"/>
          <p:cNvPicPr>
            <a:picLocks noChangeAspect="1"/>
          </p:cNvPicPr>
          <p:nvPr/>
        </p:nvPicPr>
        <p:blipFill>
          <a:blip r:embed="rId3"/>
          <a:stretch>
            <a:fillRect/>
          </a:stretch>
        </p:blipFill>
        <p:spPr>
          <a:xfrm>
            <a:off x="914400" y="3886200"/>
            <a:ext cx="7705725" cy="19145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371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67139774"/>
              </p:ext>
            </p:extLst>
          </p:nvPr>
        </p:nvGraphicFramePr>
        <p:xfrm>
          <a:off x="304800" y="381000"/>
          <a:ext cx="8534400" cy="3593217"/>
        </p:xfrm>
        <a:graphic>
          <a:graphicData uri="http://schemas.openxmlformats.org/drawingml/2006/table">
            <a:tbl>
              <a:tblPr/>
              <a:tblGrid>
                <a:gridCol w="4048664"/>
                <a:gridCol w="2093343"/>
                <a:gridCol w="2392393"/>
              </a:tblGrid>
              <a:tr h="505847">
                <a:tc>
                  <a:txBody>
                    <a:bodyPr/>
                    <a:lstStyle/>
                    <a:p>
                      <a:pPr algn="l" fontAlgn="b"/>
                      <a:r>
                        <a:rPr lang="en-US" sz="2400" b="1" i="0" u="none" strike="noStrike" dirty="0">
                          <a:solidFill>
                            <a:srgbClr val="FFFF00"/>
                          </a:solidFill>
                          <a:effectLst/>
                          <a:latin typeface="Calibri" panose="020F0502020204030204" pitchFamily="34" charset="0"/>
                        </a:rPr>
                        <a:t>Readmit Program Analysis</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1" i="0" u="none" strike="noStrike" dirty="0">
                          <a:solidFill>
                            <a:schemeClr val="tx1"/>
                          </a:solidFill>
                          <a:effectLst/>
                          <a:latin typeface="Calibri" panose="020F0502020204030204" pitchFamily="34" charset="0"/>
                        </a:rPr>
                        <a:t>June 2012 - June 2015</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rgbClr val="FFFF00"/>
                          </a:solidFill>
                          <a:effectLst/>
                          <a:latin typeface="Calibri" panose="020F0502020204030204" pitchFamily="34" charset="0"/>
                        </a:rPr>
                        <a:t>JPS &amp; THR Combined</a:t>
                      </a:r>
                    </a:p>
                  </a:txBody>
                  <a:tcPr marL="6350" marR="6350" marT="6350" marB="0" anchor="b">
                    <a:lnL>
                      <a:noFill/>
                    </a:lnL>
                    <a:lnR>
                      <a:noFill/>
                    </a:lnR>
                    <a:lnT>
                      <a:noFill/>
                    </a:lnT>
                    <a:lnB>
                      <a:noFill/>
                    </a:lnB>
                    <a:lnTlToBr w="12700" cmpd="sng">
                      <a:noFill/>
                      <a:prstDash val="solid"/>
                    </a:lnTlToBr>
                    <a:lnBlToTr w="12700" cmpd="sng">
                      <a:noFill/>
                      <a:prstDash val="solid"/>
                    </a:lnBlToTr>
                    <a:noFill/>
                  </a:tcPr>
                </a:tc>
              </a:tr>
              <a:tr h="272668">
                <a:tc>
                  <a:txBody>
                    <a:bodyPr/>
                    <a:lstStyle/>
                    <a:p>
                      <a:pPr algn="r" fontAlgn="b"/>
                      <a:r>
                        <a:rPr lang="en-US" sz="1800" b="0" i="1" u="none" strike="noStrike" dirty="0">
                          <a:solidFill>
                            <a:schemeClr val="tx1"/>
                          </a:solidFill>
                          <a:effectLst/>
                          <a:latin typeface="Calibri" panose="020F0502020204030204" pitchFamily="34" charset="0"/>
                        </a:rPr>
                        <a:t>Patient Enrollments (1, 3)</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800" b="1" i="0" u="none" strike="noStrike" dirty="0">
                          <a:solidFill>
                            <a:srgbClr val="FFFF00"/>
                          </a:solidFill>
                          <a:effectLst/>
                          <a:latin typeface="Calibri" panose="020F0502020204030204" pitchFamily="34" charset="0"/>
                        </a:rPr>
                        <a:t>119</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tcPr>
                </a:tc>
              </a:tr>
              <a:tr h="272668">
                <a:tc>
                  <a:txBody>
                    <a:bodyPr/>
                    <a:lstStyle/>
                    <a:p>
                      <a:pPr algn="l"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tcPr>
                </a:tc>
              </a:tr>
              <a:tr h="272668">
                <a:tc>
                  <a:txBody>
                    <a:bodyPr/>
                    <a:lstStyle/>
                    <a:p>
                      <a:pPr algn="l"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1" i="0" u="none" strike="noStrike" dirty="0">
                          <a:solidFill>
                            <a:srgbClr val="FFFF00"/>
                          </a:solidFill>
                          <a:effectLst/>
                          <a:latin typeface="Calibri" panose="020F0502020204030204" pitchFamily="34" charset="0"/>
                        </a:rPr>
                        <a:t>30 Day ED Visits</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a:solidFill>
                            <a:srgbClr val="FFFF00"/>
                          </a:solidFill>
                          <a:effectLst/>
                          <a:latin typeface="Calibri" panose="020F0502020204030204" pitchFamily="34" charset="0"/>
                        </a:rPr>
                        <a:t>30 Day Admissions</a:t>
                      </a: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2668">
                <a:tc>
                  <a:txBody>
                    <a:bodyPr/>
                    <a:lstStyle/>
                    <a:p>
                      <a:pPr algn="r" fontAlgn="b"/>
                      <a:r>
                        <a:rPr lang="en-US" sz="1800" b="0" i="0" u="none" strike="noStrike" dirty="0">
                          <a:solidFill>
                            <a:schemeClr val="tx1"/>
                          </a:solidFill>
                          <a:effectLst/>
                          <a:latin typeface="Calibri" panose="020F0502020204030204" pitchFamily="34" charset="0"/>
                        </a:rPr>
                        <a:t>Count</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Calibri" panose="020F0502020204030204" pitchFamily="34" charset="0"/>
                        </a:rPr>
                        <a:t>43</a:t>
                      </a:r>
                    </a:p>
                  </a:txBody>
                  <a:tcPr marL="6350" marR="6350" marT="63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Calibri" panose="020F0502020204030204" pitchFamily="34" charset="0"/>
                        </a:rPr>
                        <a:t>33</a:t>
                      </a: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272668">
                <a:tc>
                  <a:txBody>
                    <a:bodyPr/>
                    <a:lstStyle/>
                    <a:p>
                      <a:pPr algn="r" fontAlgn="b"/>
                      <a:r>
                        <a:rPr lang="en-US" sz="1800" b="0" i="0" u="none" strike="noStrike">
                          <a:solidFill>
                            <a:schemeClr val="tx1"/>
                          </a:solidFill>
                          <a:effectLst/>
                          <a:latin typeface="Calibri" panose="020F0502020204030204" pitchFamily="34" charset="0"/>
                        </a:rPr>
                        <a:t>Rate</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Calibri" panose="020F0502020204030204" pitchFamily="34" charset="0"/>
                        </a:rPr>
                        <a:t>36.1%</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Calibri" panose="020F0502020204030204" pitchFamily="34" charset="0"/>
                        </a:rPr>
                        <a:t>27.7%</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72668">
                <a:tc>
                  <a:txBody>
                    <a:bodyPr/>
                    <a:lstStyle/>
                    <a:p>
                      <a:pPr algn="r" fontAlgn="b"/>
                      <a:r>
                        <a:rPr lang="en-US" sz="1800" b="0" i="0" u="none" strike="noStrike">
                          <a:solidFill>
                            <a:schemeClr val="tx1"/>
                          </a:solidFill>
                          <a:effectLst/>
                          <a:latin typeface="Calibri" panose="020F0502020204030204" pitchFamily="34" charset="0"/>
                        </a:rPr>
                        <a:t>Rate Reduction (2)</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800" b="1" i="0" u="none" strike="noStrike" dirty="0">
                          <a:solidFill>
                            <a:srgbClr val="FFFF00"/>
                          </a:solidFill>
                          <a:effectLst/>
                          <a:latin typeface="Calibri" panose="020F0502020204030204" pitchFamily="34" charset="0"/>
                        </a:rPr>
                        <a:t>63.9%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1" i="0" u="none" strike="noStrike" dirty="0">
                          <a:solidFill>
                            <a:srgbClr val="FFFF00"/>
                          </a:solidFill>
                          <a:effectLst/>
                          <a:latin typeface="Calibri" panose="020F0502020204030204" pitchFamily="34" charset="0"/>
                        </a:rPr>
                        <a:t>72.3%</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72668">
                <a:tc>
                  <a:txBody>
                    <a:bodyPr/>
                    <a:lstStyle/>
                    <a:p>
                      <a:pPr algn="r" fontAlgn="b"/>
                      <a:endParaRPr lang="en-US" sz="18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Calibri" panose="020F0502020204030204" pitchFamily="34" charset="0"/>
                        </a:rPr>
                        <a:t> </a:t>
                      </a:r>
                    </a:p>
                  </a:txBody>
                  <a:tcPr marL="6350" marR="6350" marT="6350"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72668">
                <a:tc>
                  <a:txBody>
                    <a:bodyPr/>
                    <a:lstStyle/>
                    <a:p>
                      <a:pPr algn="r" fontAlgn="b"/>
                      <a:r>
                        <a:rPr lang="en-US" sz="1800" b="0" i="0" u="none" strike="noStrike">
                          <a:solidFill>
                            <a:schemeClr val="tx1"/>
                          </a:solidFill>
                          <a:effectLst/>
                          <a:latin typeface="Calibri" panose="020F0502020204030204" pitchFamily="34" charset="0"/>
                        </a:rPr>
                        <a:t>Expenditure per Admission (4)</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800" b="0" i="0" u="none" strike="noStrike" dirty="0">
                          <a:solidFill>
                            <a:schemeClr val="tx1"/>
                          </a:solidFill>
                          <a:effectLst/>
                          <a:latin typeface="Calibri" panose="020F0502020204030204" pitchFamily="34" charset="0"/>
                        </a:rPr>
                        <a:t> $                  </a:t>
                      </a:r>
                      <a:r>
                        <a:rPr lang="en-US" sz="1800" b="0" i="0" u="none" strike="noStrike" dirty="0" smtClean="0">
                          <a:solidFill>
                            <a:schemeClr val="tx1"/>
                          </a:solidFill>
                          <a:effectLst/>
                          <a:latin typeface="Calibri" panose="020F0502020204030204" pitchFamily="34" charset="0"/>
                        </a:rPr>
                        <a:t>10,500</a:t>
                      </a:r>
                      <a:endParaRPr lang="en-US" sz="1800" b="0" i="0" u="none" strike="noStrike" dirty="0">
                        <a:solidFill>
                          <a:schemeClr val="tx1"/>
                        </a:solidFill>
                        <a:effectLst/>
                        <a:latin typeface="Calibri" panose="020F0502020204030204" pitchFamily="34" charset="0"/>
                      </a:endParaRPr>
                    </a:p>
                  </a:txBody>
                  <a:tcPr marL="6350" marR="6350" marT="6350"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72668">
                <a:tc>
                  <a:txBody>
                    <a:bodyPr/>
                    <a:lstStyle/>
                    <a:p>
                      <a:pPr algn="r" fontAlgn="b"/>
                      <a:r>
                        <a:rPr lang="en-US" sz="1800" b="0" i="0" u="none" strike="noStrike">
                          <a:solidFill>
                            <a:schemeClr val="tx1"/>
                          </a:solidFill>
                          <a:effectLst/>
                          <a:latin typeface="Calibri" panose="020F0502020204030204" pitchFamily="34" charset="0"/>
                        </a:rPr>
                        <a:t>Admissions Avoided</a:t>
                      </a:r>
                    </a:p>
                  </a:txBody>
                  <a:tcPr marL="6350" marR="6350" marT="6350"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l" fontAlgn="b"/>
                      <a:r>
                        <a:rPr lang="en-US" sz="1800" b="0" i="0" u="none" strike="noStrike" dirty="0">
                          <a:solidFill>
                            <a:schemeClr val="tx1"/>
                          </a:solidFill>
                          <a:effectLst/>
                          <a:latin typeface="Calibri" panose="020F0502020204030204" pitchFamily="34" charset="0"/>
                        </a:rPr>
                        <a:t>                                  86 </a:t>
                      </a:r>
                    </a:p>
                  </a:txBody>
                  <a:tcPr marL="6350" marR="6350" marT="6350"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272668">
                <a:tc>
                  <a:txBody>
                    <a:bodyPr/>
                    <a:lstStyle/>
                    <a:p>
                      <a:pPr algn="r" fontAlgn="b"/>
                      <a:r>
                        <a:rPr lang="en-US" sz="1800" b="1" i="0" u="none" strike="noStrike" dirty="0">
                          <a:solidFill>
                            <a:schemeClr val="tx1"/>
                          </a:solidFill>
                          <a:effectLst/>
                          <a:latin typeface="Calibri" panose="020F0502020204030204" pitchFamily="34" charset="0"/>
                        </a:rPr>
                        <a:t>Expenditure Savings</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800" b="1" i="0" u="none" strike="noStrike" dirty="0">
                        <a:solidFill>
                          <a:schemeClr val="tx1"/>
                        </a:solidFill>
                        <a:effectLst/>
                        <a:latin typeface="Calibri" panose="020F0502020204030204" pitchFamily="34" charset="0"/>
                      </a:endParaRPr>
                    </a:p>
                  </a:txBody>
                  <a:tcPr marL="6350" marR="6350" marT="6350"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a:solidFill>
                            <a:schemeClr val="tx1"/>
                          </a:solidFill>
                          <a:effectLst/>
                          <a:latin typeface="Calibri" panose="020F0502020204030204" pitchFamily="34" charset="0"/>
                        </a:rPr>
                        <a:t> $                    (903,000)</a:t>
                      </a:r>
                    </a:p>
                  </a:txBody>
                  <a:tcPr marL="6350" marR="6350" marT="6350" marB="0" anchor="b">
                    <a:lnL w="635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2668">
                <a:tc>
                  <a:txBody>
                    <a:bodyPr/>
                    <a:lstStyle/>
                    <a:p>
                      <a:pPr algn="r" fontAlgn="b"/>
                      <a:r>
                        <a:rPr lang="en-US" sz="1800" b="1" i="0" u="none" strike="noStrike" dirty="0">
                          <a:solidFill>
                            <a:srgbClr val="FFFF00"/>
                          </a:solidFill>
                          <a:effectLst/>
                          <a:latin typeface="Calibri" panose="020F0502020204030204" pitchFamily="34" charset="0"/>
                        </a:rPr>
                        <a:t>Admission Savings Per Patient</a:t>
                      </a:r>
                    </a:p>
                  </a:txBody>
                  <a:tcPr marL="6350" marR="6350" marT="635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800" b="1" i="0" u="none" strike="noStrike" dirty="0">
                        <a:solidFill>
                          <a:srgbClr val="FFFF00"/>
                        </a:solidFill>
                        <a:effectLst/>
                        <a:latin typeface="Calibri" panose="020F0502020204030204" pitchFamily="34" charset="0"/>
                      </a:endParaRPr>
                    </a:p>
                  </a:txBody>
                  <a:tcPr marL="6350" marR="6350" marT="6350" marB="0" anchor="b">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i="0" u="none" strike="noStrike" dirty="0">
                          <a:solidFill>
                            <a:srgbClr val="FFFF00"/>
                          </a:solidFill>
                          <a:effectLst/>
                          <a:latin typeface="Calibri" panose="020F0502020204030204" pitchFamily="34" charset="0"/>
                        </a:rPr>
                        <a:t> $                        (7,588)</a:t>
                      </a:r>
                    </a:p>
                  </a:txBody>
                  <a:tcPr marL="6350" marR="6350" marT="6350"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480616776"/>
              </p:ext>
            </p:extLst>
          </p:nvPr>
        </p:nvGraphicFramePr>
        <p:xfrm>
          <a:off x="1066800" y="4648200"/>
          <a:ext cx="7848601" cy="1684020"/>
        </p:xfrm>
        <a:graphic>
          <a:graphicData uri="http://schemas.openxmlformats.org/drawingml/2006/table">
            <a:tbl>
              <a:tblPr/>
              <a:tblGrid>
                <a:gridCol w="3296787"/>
                <a:gridCol w="1704589"/>
                <a:gridCol w="1948101"/>
                <a:gridCol w="899124"/>
              </a:tblGrid>
              <a:tr h="184150">
                <a:tc>
                  <a:txBody>
                    <a:bodyPr/>
                    <a:lstStyle/>
                    <a:p>
                      <a:pPr algn="l" fontAlgn="b"/>
                      <a:r>
                        <a:rPr lang="en-US" sz="1800" b="1" i="0" u="sng" strike="noStrike" dirty="0">
                          <a:solidFill>
                            <a:schemeClr val="tx1"/>
                          </a:solidFill>
                          <a:effectLst/>
                          <a:latin typeface="Calibri" panose="020F0502020204030204" pitchFamily="34" charset="0"/>
                        </a:rPr>
                        <a:t>Notes:</a:t>
                      </a:r>
                    </a:p>
                  </a:txBody>
                  <a:tcPr marL="6350" marR="6350" marT="6350" marB="0" anchor="b">
                    <a:lnL>
                      <a:noFill/>
                    </a:lnL>
                    <a:lnR>
                      <a:noFill/>
                    </a:lnR>
                    <a:lnT>
                      <a:noFill/>
                    </a:lnT>
                    <a:lnB>
                      <a:noFill/>
                    </a:lnB>
                  </a:tcPr>
                </a:tc>
                <a:tc>
                  <a:txBody>
                    <a:bodyPr/>
                    <a:lstStyle/>
                    <a:p>
                      <a:pPr algn="l" fontAlgn="b"/>
                      <a:endParaRPr lang="en-US" sz="18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8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endParaRPr lang="en-US" sz="18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tcPr>
                </a:tc>
              </a:tr>
              <a:tr h="184150">
                <a:tc gridSpan="4">
                  <a:txBody>
                    <a:bodyPr/>
                    <a:lstStyle/>
                    <a:p>
                      <a:pPr algn="l" fontAlgn="b"/>
                      <a:r>
                        <a:rPr lang="en-US" sz="1800" b="0" i="1" u="none" strike="noStrike" dirty="0">
                          <a:solidFill>
                            <a:schemeClr val="tx1"/>
                          </a:solidFill>
                          <a:effectLst/>
                          <a:latin typeface="Calibri" panose="020F0502020204030204" pitchFamily="34" charset="0"/>
                        </a:rPr>
                        <a:t>1. Patient enrollment criteria </a:t>
                      </a:r>
                      <a:r>
                        <a:rPr lang="en-US" sz="1800" b="1" i="1" u="none" strike="noStrike" dirty="0">
                          <a:solidFill>
                            <a:srgbClr val="FFFF00"/>
                          </a:solidFill>
                          <a:effectLst/>
                          <a:latin typeface="Calibri" panose="020F0502020204030204" pitchFamily="34" charset="0"/>
                        </a:rPr>
                        <a:t>requires a prior 30-day readmission</a:t>
                      </a:r>
                      <a:r>
                        <a:rPr lang="en-US" sz="1800" b="0" i="1" u="none" strike="noStrike" dirty="0">
                          <a:solidFill>
                            <a:srgbClr val="FFFF00"/>
                          </a:solidFill>
                          <a:effectLst/>
                          <a:latin typeface="Calibri" panose="020F0502020204030204" pitchFamily="34" charset="0"/>
                        </a:rPr>
                        <a:t> </a:t>
                      </a:r>
                      <a:r>
                        <a:rPr lang="en-US" sz="1800" b="0" i="1" u="none" strike="noStrike" dirty="0">
                          <a:solidFill>
                            <a:schemeClr val="tx1"/>
                          </a:solidFill>
                          <a:effectLst/>
                          <a:latin typeface="Calibri" panose="020F0502020204030204" pitchFamily="34" charset="0"/>
                        </a:rPr>
                        <a:t>and the</a:t>
                      </a:r>
                    </a:p>
                  </a:txBody>
                  <a:tcPr marL="57150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184150">
                <a:tc gridSpan="3">
                  <a:txBody>
                    <a:bodyPr/>
                    <a:lstStyle/>
                    <a:p>
                      <a:pPr algn="l" fontAlgn="b"/>
                      <a:r>
                        <a:rPr lang="en-US" sz="1800" b="0" i="1" u="none" strike="noStrike" dirty="0">
                          <a:solidFill>
                            <a:srgbClr val="FFFF00"/>
                          </a:solidFill>
                          <a:effectLst/>
                          <a:latin typeface="Calibri" panose="020F0502020204030204" pitchFamily="34" charset="0"/>
                        </a:rPr>
                        <a:t>referral source </a:t>
                      </a:r>
                      <a:r>
                        <a:rPr lang="en-US" sz="1800" b="1" i="1" u="none" strike="noStrike" dirty="0">
                          <a:solidFill>
                            <a:srgbClr val="FFFF00"/>
                          </a:solidFill>
                          <a:effectLst/>
                          <a:latin typeface="Calibri" panose="020F0502020204030204" pitchFamily="34" charset="0"/>
                        </a:rPr>
                        <a:t>expects the patient to have a 30-day readmission</a:t>
                      </a:r>
                      <a:endParaRPr lang="en-US" sz="1800" b="0" i="1" u="none" strike="noStrike" dirty="0">
                        <a:solidFill>
                          <a:srgbClr val="FFFF00"/>
                        </a:solidFill>
                        <a:effectLst/>
                        <a:latin typeface="Calibri" panose="020F0502020204030204" pitchFamily="34" charset="0"/>
                      </a:endParaRPr>
                    </a:p>
                  </a:txBody>
                  <a:tcPr marL="76200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tcPr>
                </a:tc>
              </a:tr>
              <a:tr h="184150">
                <a:tc gridSpan="3">
                  <a:txBody>
                    <a:bodyPr/>
                    <a:lstStyle/>
                    <a:p>
                      <a:pPr algn="l" fontAlgn="b"/>
                      <a:r>
                        <a:rPr lang="en-US" sz="1800" b="1" i="1" u="none" strike="noStrike" dirty="0">
                          <a:solidFill>
                            <a:srgbClr val="FFFF00"/>
                          </a:solidFill>
                          <a:effectLst/>
                          <a:latin typeface="Calibri" panose="020F0502020204030204" pitchFamily="34" charset="0"/>
                        </a:rPr>
                        <a:t>2. Compared to the </a:t>
                      </a:r>
                      <a:r>
                        <a:rPr lang="en-US" sz="1800" b="1" i="1" u="none" strike="noStrike" dirty="0" smtClean="0">
                          <a:solidFill>
                            <a:srgbClr val="FFFF00"/>
                          </a:solidFill>
                          <a:effectLst/>
                          <a:latin typeface="Calibri" panose="020F0502020204030204" pitchFamily="34" charset="0"/>
                        </a:rPr>
                        <a:t>anticipated </a:t>
                      </a:r>
                      <a:r>
                        <a:rPr lang="en-US" sz="1800" b="1" i="1" u="none" strike="noStrike" dirty="0">
                          <a:solidFill>
                            <a:srgbClr val="FFFF00"/>
                          </a:solidFill>
                          <a:effectLst/>
                          <a:latin typeface="Calibri" panose="020F0502020204030204" pitchFamily="34" charset="0"/>
                        </a:rPr>
                        <a:t>100% readmission rate</a:t>
                      </a:r>
                    </a:p>
                  </a:txBody>
                  <a:tcPr marL="57150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r>
              <a:tr h="184150">
                <a:tc gridSpan="3">
                  <a:txBody>
                    <a:bodyPr/>
                    <a:lstStyle/>
                    <a:p>
                      <a:pPr algn="l" fontAlgn="b"/>
                      <a:r>
                        <a:rPr lang="en-US" sz="1800" b="0" i="1" u="none" strike="noStrike">
                          <a:solidFill>
                            <a:schemeClr val="tx1"/>
                          </a:solidFill>
                          <a:effectLst/>
                          <a:latin typeface="Calibri" panose="020F0502020204030204" pitchFamily="34" charset="0"/>
                        </a:rPr>
                        <a:t>3. Enrollment Period at least 30 days and less than 90 days</a:t>
                      </a:r>
                    </a:p>
                  </a:txBody>
                  <a:tcPr marL="57150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tcPr>
                </a:tc>
              </a:tr>
              <a:tr h="184150">
                <a:tc gridSpan="3">
                  <a:txBody>
                    <a:bodyPr/>
                    <a:lstStyle/>
                    <a:p>
                      <a:pPr algn="l" fontAlgn="b"/>
                      <a:r>
                        <a:rPr lang="en-US" sz="1800" b="0" i="1" u="none" strike="noStrike">
                          <a:solidFill>
                            <a:schemeClr val="tx1"/>
                          </a:solidFill>
                          <a:effectLst/>
                          <a:latin typeface="Calibri" panose="020F0502020204030204" pitchFamily="34" charset="0"/>
                        </a:rPr>
                        <a:t>4. http://www.hcup-us.ahrq.gov/reports/projections/2013-01.pdf </a:t>
                      </a:r>
                    </a:p>
                  </a:txBody>
                  <a:tcPr marL="571500" marR="6350" marT="635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r>
            </a:tbl>
          </a:graphicData>
        </a:graphic>
      </p:graphicFrame>
    </p:spTree>
    <p:extLst>
      <p:ext uri="{BB962C8B-B14F-4D97-AF65-F5344CB8AC3E}">
        <p14:creationId xmlns:p14="http://schemas.microsoft.com/office/powerpoint/2010/main" val="37578513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57200" y="4191000"/>
          <a:ext cx="7988300" cy="914400"/>
        </p:xfrm>
        <a:graphic>
          <a:graphicData uri="http://schemas.openxmlformats.org/drawingml/2006/table">
            <a:tbl>
              <a:tblPr/>
              <a:tblGrid>
                <a:gridCol w="2794000"/>
                <a:gridCol w="1244600"/>
                <a:gridCol w="1282700"/>
                <a:gridCol w="1498600"/>
                <a:gridCol w="1168400"/>
              </a:tblGrid>
              <a:tr h="228600">
                <a:tc>
                  <a:txBody>
                    <a:bodyPr/>
                    <a:lstStyle/>
                    <a:p>
                      <a:pPr algn="l" fontAlgn="b"/>
                      <a:r>
                        <a:rPr lang="en-US" sz="1400" b="1" i="0" u="sng" strike="noStrike">
                          <a:solidFill>
                            <a:schemeClr val="tx1"/>
                          </a:solidFill>
                          <a:effectLst/>
                          <a:latin typeface="Calibri" panose="020F0502020204030204" pitchFamily="34" charset="0"/>
                        </a:rPr>
                        <a:t>Notes:</a:t>
                      </a:r>
                    </a:p>
                  </a:txBody>
                  <a:tcPr marL="7620" marR="7620" marT="762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r>
              <a:tr h="228600">
                <a:tc gridSpan="5">
                  <a:txBody>
                    <a:bodyPr/>
                    <a:lstStyle/>
                    <a:p>
                      <a:pPr algn="l" fontAlgn="b"/>
                      <a:r>
                        <a:rPr lang="en-US" sz="1400" b="0" i="1" u="none" strike="noStrike">
                          <a:solidFill>
                            <a:schemeClr val="tx1"/>
                          </a:solidFill>
                          <a:effectLst/>
                          <a:latin typeface="Calibri" panose="020F0502020204030204" pitchFamily="34" charset="0"/>
                        </a:rPr>
                        <a:t>1. Average scores of pre and post enrollment data from EuroQol EQ-5D-3L Assessment Questionaire</a:t>
                      </a:r>
                    </a:p>
                  </a:txBody>
                  <a:tcPr marL="36576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8600">
                <a:tc gridSpan="2">
                  <a:txBody>
                    <a:bodyPr/>
                    <a:lstStyle/>
                    <a:p>
                      <a:pPr algn="l" fontAlgn="b"/>
                      <a:r>
                        <a:rPr lang="en-US" sz="1400" b="0" i="1" u="none" strike="noStrike">
                          <a:solidFill>
                            <a:schemeClr val="tx1"/>
                          </a:solidFill>
                          <a:effectLst/>
                          <a:latin typeface="Calibri" panose="020F0502020204030204" pitchFamily="34" charset="0"/>
                        </a:rPr>
                        <a:t>2. Score 1 - 3 with 3 most favorable</a:t>
                      </a:r>
                    </a:p>
                  </a:txBody>
                  <a:tcPr marL="365760" marR="7620" marT="762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r>
              <a:tr h="228600">
                <a:tc gridSpan="2">
                  <a:txBody>
                    <a:bodyPr/>
                    <a:lstStyle/>
                    <a:p>
                      <a:pPr algn="l" fontAlgn="b"/>
                      <a:r>
                        <a:rPr lang="en-US" sz="1400" b="0" i="1" u="none" strike="noStrike">
                          <a:solidFill>
                            <a:schemeClr val="tx1"/>
                          </a:solidFill>
                          <a:effectLst/>
                          <a:latin typeface="Calibri" panose="020F0502020204030204" pitchFamily="34" charset="0"/>
                        </a:rPr>
                        <a:t>3. Score 1 - 10 with 10 most favorable</a:t>
                      </a:r>
                    </a:p>
                  </a:txBody>
                  <a:tcPr marL="365760" marR="7620" marT="762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tcPr>
                </a:tc>
              </a:tr>
            </a:tbl>
          </a:graphicData>
        </a:graphic>
      </p:graphicFrame>
      <p:graphicFrame>
        <p:nvGraphicFramePr>
          <p:cNvPr id="3" name="Table 2"/>
          <p:cNvGraphicFramePr>
            <a:graphicFrameLocks noGrp="1"/>
          </p:cNvGraphicFramePr>
          <p:nvPr>
            <p:extLst/>
          </p:nvPr>
        </p:nvGraphicFramePr>
        <p:xfrm>
          <a:off x="304800" y="304800"/>
          <a:ext cx="8686799" cy="3186033"/>
        </p:xfrm>
        <a:graphic>
          <a:graphicData uri="http://schemas.openxmlformats.org/drawingml/2006/table">
            <a:tbl>
              <a:tblPr/>
              <a:tblGrid>
                <a:gridCol w="1990067"/>
                <a:gridCol w="886730"/>
                <a:gridCol w="913806"/>
                <a:gridCol w="1035397"/>
                <a:gridCol w="1286933"/>
                <a:gridCol w="238584"/>
                <a:gridCol w="967916"/>
                <a:gridCol w="171521"/>
                <a:gridCol w="1195845"/>
              </a:tblGrid>
              <a:tr h="225759">
                <a:tc gridSpan="3">
                  <a:txBody>
                    <a:bodyPr/>
                    <a:lstStyle/>
                    <a:p>
                      <a:pPr algn="l" fontAlgn="b"/>
                      <a:r>
                        <a:rPr lang="en-US" sz="1400" b="1" i="0" u="none" strike="noStrike" dirty="0">
                          <a:solidFill>
                            <a:srgbClr val="FFFF00"/>
                          </a:solidFill>
                          <a:effectLst/>
                          <a:latin typeface="Calibri" panose="020F0502020204030204" pitchFamily="34" charset="0"/>
                        </a:rPr>
                        <a:t>Patient Self-Assessment of Health Status (1)</a:t>
                      </a: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gridSpan="2">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r>
              <a:tr h="225759">
                <a:tc>
                  <a:txBody>
                    <a:bodyPr/>
                    <a:lstStyle/>
                    <a:p>
                      <a:pPr algn="r" fontAlgn="b"/>
                      <a:r>
                        <a:rPr lang="en-US" sz="1400" b="1" i="0" u="none" strike="noStrike" dirty="0">
                          <a:solidFill>
                            <a:schemeClr val="tx1"/>
                          </a:solidFill>
                          <a:effectLst/>
                          <a:latin typeface="Calibri" panose="020F0502020204030204" pitchFamily="34" charset="0"/>
                        </a:rPr>
                        <a:t>As of:</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400" b="1" i="0" u="none" strike="noStrike" dirty="0">
                          <a:solidFill>
                            <a:schemeClr val="tx1"/>
                          </a:solidFill>
                          <a:effectLst/>
                          <a:latin typeface="Calibri" panose="020F0502020204030204" pitchFamily="34" charset="0"/>
                        </a:rPr>
                        <a:t>6/30/2015</a:t>
                      </a:r>
                    </a:p>
                  </a:txBody>
                  <a:tcPr marL="5789" marR="5789" marT="5789" marB="0" anchor="b">
                    <a:lnL>
                      <a:noFill/>
                    </a:lnL>
                    <a:lnR>
                      <a:noFill/>
                    </a:lnR>
                    <a:lnT>
                      <a:noFill/>
                    </a:lnT>
                    <a:lnB>
                      <a:noFill/>
                    </a:lnB>
                    <a:lnTlToBr w="12700" cmpd="sng">
                      <a:noFill/>
                      <a:prstDash val="solid"/>
                    </a:lnTlToBr>
                    <a:lnBlToTr w="12700" cmpd="sng">
                      <a:noFill/>
                      <a:prstDash val="solid"/>
                    </a:lnBlToTr>
                    <a:noFill/>
                  </a:tcPr>
                </a:tc>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gridSpan="2">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r>
              <a:tr h="225759">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gridSpan="2">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gridSpan="2">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r>
              <a:tr h="225759">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gridSpan="3">
                  <a:txBody>
                    <a:bodyPr/>
                    <a:lstStyle/>
                    <a:p>
                      <a:pPr algn="ctr" fontAlgn="b"/>
                      <a:r>
                        <a:rPr lang="en-US" sz="1400" b="1" i="0" u="none" strike="noStrike" dirty="0">
                          <a:solidFill>
                            <a:srgbClr val="FFFF00"/>
                          </a:solidFill>
                          <a:effectLst/>
                          <a:latin typeface="Calibri" panose="020F0502020204030204" pitchFamily="34" charset="0"/>
                        </a:rPr>
                        <a:t>High Utilizer Group</a:t>
                      </a:r>
                    </a:p>
                  </a:txBody>
                  <a:tcPr marL="5789" marR="5789" marT="5789"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gridSpan="5">
                  <a:txBody>
                    <a:bodyPr/>
                    <a:lstStyle/>
                    <a:p>
                      <a:pPr algn="ctr" fontAlgn="b"/>
                      <a:r>
                        <a:rPr lang="en-US" sz="1400" b="1" i="0" u="none" strike="noStrike" dirty="0">
                          <a:solidFill>
                            <a:srgbClr val="FFFF00"/>
                          </a:solidFill>
                          <a:effectLst/>
                          <a:latin typeface="Calibri" panose="020F0502020204030204" pitchFamily="34" charset="0"/>
                        </a:rPr>
                        <a:t>Readmission Avoidance</a:t>
                      </a:r>
                    </a:p>
                  </a:txBody>
                  <a:tcPr marL="5789" marR="5789" marT="5789"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5759">
                <a:tc>
                  <a:txBody>
                    <a:bodyPr/>
                    <a:lstStyle/>
                    <a:p>
                      <a:pPr algn="l"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a:solidFill>
                            <a:schemeClr val="tx1"/>
                          </a:solidFill>
                          <a:effectLst/>
                          <a:latin typeface="Calibri" panose="020F0502020204030204" pitchFamily="34" charset="0"/>
                        </a:rPr>
                        <a:t>Enrollment</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Calibri" panose="020F0502020204030204" pitchFamily="34" charset="0"/>
                        </a:rPr>
                        <a:t>Graduation</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chemeClr val="tx1"/>
                          </a:solidFill>
                          <a:effectLst/>
                          <a:latin typeface="Calibri" panose="020F0502020204030204" pitchFamily="34" charset="0"/>
                        </a:rPr>
                        <a:t>Change</a:t>
                      </a:r>
                    </a:p>
                  </a:txBody>
                  <a:tcPr marL="5789" marR="5789" marT="5789"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a:solidFill>
                            <a:schemeClr val="tx1"/>
                          </a:solidFill>
                          <a:effectLst/>
                          <a:latin typeface="Calibri" panose="020F0502020204030204" pitchFamily="34" charset="0"/>
                        </a:rPr>
                        <a:t>Enrollment</a:t>
                      </a:r>
                    </a:p>
                  </a:txBody>
                  <a:tcPr marL="5789" marR="5789" marT="5789"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ctr" fontAlgn="b"/>
                      <a:r>
                        <a:rPr lang="en-US" sz="1400" b="1" i="0" u="none" strike="noStrike" dirty="0">
                          <a:solidFill>
                            <a:schemeClr val="tx1"/>
                          </a:solidFill>
                          <a:effectLst/>
                          <a:latin typeface="Calibri" panose="020F0502020204030204" pitchFamily="34" charset="0"/>
                        </a:rPr>
                        <a:t>Graduation</a:t>
                      </a: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pPr algn="ctr" fontAlgn="b"/>
                      <a:endParaRPr lang="en-US" sz="1400" b="1"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tcPr>
                </a:tc>
                <a:tc gridSpan="2">
                  <a:txBody>
                    <a:bodyPr/>
                    <a:lstStyle/>
                    <a:p>
                      <a:pPr algn="ctr" fontAlgn="b"/>
                      <a:r>
                        <a:rPr lang="en-US" sz="1400" b="1" i="0" u="none" strike="noStrike" dirty="0">
                          <a:solidFill>
                            <a:schemeClr val="tx1"/>
                          </a:solidFill>
                          <a:effectLst/>
                          <a:latin typeface="Calibri" panose="020F0502020204030204" pitchFamily="34" charset="0"/>
                        </a:rPr>
                        <a:t>Change</a:t>
                      </a:r>
                    </a:p>
                  </a:txBody>
                  <a:tcPr marL="5789" marR="5789" marT="5789"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ctr" fontAlgn="b"/>
                      <a:endParaRPr lang="en-US" sz="1400" b="1" i="0" u="none" strike="noStrike">
                        <a:solidFill>
                          <a:schemeClr val="tx1"/>
                        </a:solidFill>
                        <a:effectLst/>
                        <a:latin typeface="Calibri" panose="020F0502020204030204" pitchFamily="34" charset="0"/>
                      </a:endParaRPr>
                    </a:p>
                  </a:txBody>
                  <a:tcPr marL="5789" marR="5789" marT="5789" marB="0" anchor="b">
                    <a:lnL>
                      <a:noFill/>
                    </a:lnL>
                    <a:lnR w="6350" cap="flat" cmpd="sng" algn="ctr">
                      <a:solidFill>
                        <a:srgbClr val="000000"/>
                      </a:solidFill>
                      <a:prstDash val="solid"/>
                      <a:round/>
                      <a:headEnd type="none" w="med" len="med"/>
                      <a:tailEnd type="none" w="med" len="med"/>
                    </a:lnR>
                    <a:lnT>
                      <a:noFill/>
                    </a:lnT>
                    <a:lnB>
                      <a:noFill/>
                    </a:lnB>
                  </a:tcPr>
                </a:tc>
              </a:tr>
              <a:tr h="225759">
                <a:tc>
                  <a:txBody>
                    <a:bodyPr/>
                    <a:lstStyle/>
                    <a:p>
                      <a:pPr algn="r" fontAlgn="b"/>
                      <a:r>
                        <a:rPr lang="en-US" sz="1400" b="1" i="0" u="none" strike="noStrike" dirty="0">
                          <a:solidFill>
                            <a:srgbClr val="FFFF00"/>
                          </a:solidFill>
                          <a:effectLst/>
                          <a:latin typeface="Calibri" panose="020F0502020204030204" pitchFamily="34" charset="0"/>
                        </a:rPr>
                        <a:t>Sample Size</a:t>
                      </a:r>
                    </a:p>
                  </a:txBody>
                  <a:tcPr marL="5789" marR="5789" marT="578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55</a:t>
                      </a:r>
                    </a:p>
                  </a:txBody>
                  <a:tcPr marL="5789" marR="5789" marT="578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 </a:t>
                      </a:r>
                    </a:p>
                  </a:txBody>
                  <a:tcPr marL="5789" marR="5789" marT="578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 </a:t>
                      </a:r>
                    </a:p>
                  </a:txBody>
                  <a:tcPr marL="5789" marR="5789" marT="5789"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41</a:t>
                      </a:r>
                    </a:p>
                  </a:txBody>
                  <a:tcPr marL="5789" marR="5789" marT="5789"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400" b="1" i="0" u="none" strike="noStrike" dirty="0">
                          <a:solidFill>
                            <a:srgbClr val="FFFF00"/>
                          </a:solidFill>
                          <a:effectLst/>
                          <a:latin typeface="Calibri" panose="020F0502020204030204" pitchFamily="34" charset="0"/>
                        </a:rPr>
                        <a:t> </a:t>
                      </a:r>
                    </a:p>
                  </a:txBody>
                  <a:tcPr marL="5789" marR="5789" marT="5789"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400" b="1" i="0" u="none" strike="noStrike" dirty="0">
                        <a:solidFill>
                          <a:srgbClr val="FFFF00"/>
                        </a:solidFill>
                        <a:effectLst/>
                        <a:latin typeface="Calibri" panose="020F0502020204030204" pitchFamily="34" charset="0"/>
                      </a:endParaRPr>
                    </a:p>
                  </a:txBody>
                  <a:tcPr marL="5789" marR="5789" marT="5789"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dirty="0">
                          <a:solidFill>
                            <a:schemeClr val="tx1"/>
                          </a:solidFill>
                          <a:effectLst/>
                          <a:latin typeface="Calibri" panose="020F0502020204030204" pitchFamily="34" charset="0"/>
                        </a:rPr>
                        <a:t> </a:t>
                      </a:r>
                    </a:p>
                  </a:txBody>
                  <a:tcPr marL="5789" marR="5789" marT="5789"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400" b="1" i="0" u="none" strike="noStrike">
                        <a:solidFill>
                          <a:schemeClr val="tx1"/>
                        </a:solidFill>
                        <a:effectLst/>
                        <a:latin typeface="Calibri" panose="020F0502020204030204" pitchFamily="34" charset="0"/>
                      </a:endParaRPr>
                    </a:p>
                  </a:txBody>
                  <a:tcPr marL="5789" marR="5789" marT="5789"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5759">
                <a:tc>
                  <a:txBody>
                    <a:bodyPr/>
                    <a:lstStyle/>
                    <a:p>
                      <a:pPr algn="r" fontAlgn="b"/>
                      <a:r>
                        <a:rPr lang="en-US" sz="1400" b="0" i="0" u="none" strike="noStrike">
                          <a:solidFill>
                            <a:schemeClr val="tx1"/>
                          </a:solidFill>
                          <a:effectLst/>
                          <a:latin typeface="Calibri" panose="020F0502020204030204" pitchFamily="34" charset="0"/>
                        </a:rPr>
                        <a:t>Mobility (2)</a:t>
                      </a:r>
                    </a:p>
                  </a:txBody>
                  <a:tcPr marL="5789" marR="5789" marT="578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2.33</a:t>
                      </a:r>
                    </a:p>
                  </a:txBody>
                  <a:tcPr marL="5789" marR="5789" marT="578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2.55</a:t>
                      </a:r>
                    </a:p>
                  </a:txBody>
                  <a:tcPr marL="5789" marR="5789" marT="578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chemeClr val="tx1"/>
                          </a:solidFill>
                          <a:effectLst/>
                          <a:latin typeface="Calibri" panose="020F0502020204030204" pitchFamily="34" charset="0"/>
                        </a:rPr>
                        <a:t>9.4%</a:t>
                      </a:r>
                    </a:p>
                  </a:txBody>
                  <a:tcPr marL="5789" marR="5789" marT="5789"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2.37</a:t>
                      </a:r>
                    </a:p>
                  </a:txBody>
                  <a:tcPr marL="5789" marR="5789" marT="5789"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en-US" sz="1400" b="0" i="0" u="none" strike="noStrike" dirty="0">
                          <a:solidFill>
                            <a:schemeClr val="tx1"/>
                          </a:solidFill>
                          <a:effectLst/>
                          <a:latin typeface="Calibri" panose="020F0502020204030204" pitchFamily="34" charset="0"/>
                        </a:rPr>
                        <a:t>2.41</a:t>
                      </a:r>
                    </a:p>
                  </a:txBody>
                  <a:tcPr marL="5789" marR="5789" marT="5789"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400" b="0" i="0" u="none" strike="noStrike">
                          <a:solidFill>
                            <a:schemeClr val="tx1"/>
                          </a:solidFill>
                          <a:effectLst/>
                          <a:latin typeface="Calibri" panose="020F0502020204030204" pitchFamily="34" charset="0"/>
                        </a:rPr>
                        <a:t>1.7%</a:t>
                      </a:r>
                    </a:p>
                  </a:txBody>
                  <a:tcPr marL="5789" marR="5789" marT="5789" marB="0" anchor="b">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5759">
                <a:tc>
                  <a:txBody>
                    <a:bodyPr/>
                    <a:lstStyle/>
                    <a:p>
                      <a:pPr algn="r" fontAlgn="b"/>
                      <a:r>
                        <a:rPr lang="en-US" sz="1400" b="0" i="0" u="none" strike="noStrike">
                          <a:solidFill>
                            <a:schemeClr val="tx1"/>
                          </a:solidFill>
                          <a:effectLst/>
                          <a:latin typeface="Calibri" panose="020F0502020204030204" pitchFamily="34" charset="0"/>
                        </a:rPr>
                        <a:t>Self-Care (2)</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2.65</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2.82</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chemeClr val="tx1"/>
                          </a:solidFill>
                          <a:effectLst/>
                          <a:latin typeface="Calibri" panose="020F0502020204030204" pitchFamily="34" charset="0"/>
                        </a:rPr>
                        <a:t>6.4%</a:t>
                      </a:r>
                    </a:p>
                  </a:txBody>
                  <a:tcPr marL="5789" marR="5789" marT="5789"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chemeClr val="tx1"/>
                          </a:solidFill>
                          <a:effectLst/>
                          <a:latin typeface="Calibri" panose="020F0502020204030204" pitchFamily="34" charset="0"/>
                        </a:rPr>
                        <a:t>2.54</a:t>
                      </a:r>
                    </a:p>
                  </a:txBody>
                  <a:tcPr marL="5789" marR="5789" marT="5789"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ctr" fontAlgn="b"/>
                      <a:r>
                        <a:rPr lang="en-US" sz="1400" b="0" i="0" u="none" strike="noStrike">
                          <a:solidFill>
                            <a:schemeClr val="tx1"/>
                          </a:solidFill>
                          <a:effectLst/>
                          <a:latin typeface="Calibri" panose="020F0502020204030204" pitchFamily="34" charset="0"/>
                        </a:rPr>
                        <a:t>2.76</a:t>
                      </a: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tcPr>
                </a:tc>
                <a:tc gridSpan="2">
                  <a:txBody>
                    <a:bodyPr/>
                    <a:lstStyle/>
                    <a:p>
                      <a:pPr algn="ctr" fontAlgn="b"/>
                      <a:r>
                        <a:rPr lang="en-US" sz="1400" b="0" i="0" u="none" strike="noStrike">
                          <a:solidFill>
                            <a:schemeClr val="tx1"/>
                          </a:solidFill>
                          <a:effectLst/>
                          <a:latin typeface="Calibri" panose="020F0502020204030204" pitchFamily="34" charset="0"/>
                        </a:rPr>
                        <a:t>8.7%</a:t>
                      </a:r>
                    </a:p>
                  </a:txBody>
                  <a:tcPr marL="5789" marR="5789" marT="5789"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w="6350" cap="flat" cmpd="sng" algn="ctr">
                      <a:solidFill>
                        <a:srgbClr val="000000"/>
                      </a:solidFill>
                      <a:prstDash val="solid"/>
                      <a:round/>
                      <a:headEnd type="none" w="med" len="med"/>
                      <a:tailEnd type="none" w="med" len="med"/>
                    </a:lnR>
                    <a:lnT>
                      <a:noFill/>
                    </a:lnT>
                    <a:lnB>
                      <a:noFill/>
                    </a:lnB>
                  </a:tcPr>
                </a:tc>
              </a:tr>
              <a:tr h="422575">
                <a:tc>
                  <a:txBody>
                    <a:bodyPr/>
                    <a:lstStyle/>
                    <a:p>
                      <a:pPr algn="r" fontAlgn="b"/>
                      <a:r>
                        <a:rPr lang="en-US" sz="1400" b="0" i="0" u="none" strike="noStrike">
                          <a:solidFill>
                            <a:schemeClr val="tx1"/>
                          </a:solidFill>
                          <a:effectLst/>
                          <a:latin typeface="Calibri" panose="020F0502020204030204" pitchFamily="34" charset="0"/>
                        </a:rPr>
                        <a:t>Perform Usual Activities (2)</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2.24</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chemeClr val="tx1"/>
                          </a:solidFill>
                          <a:effectLst/>
                          <a:latin typeface="Calibri" panose="020F0502020204030204" pitchFamily="34" charset="0"/>
                        </a:rPr>
                        <a:t>2.58</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chemeClr val="tx1"/>
                          </a:solidFill>
                          <a:effectLst/>
                          <a:latin typeface="Calibri" panose="020F0502020204030204" pitchFamily="34" charset="0"/>
                        </a:rPr>
                        <a:t>15.2%</a:t>
                      </a:r>
                    </a:p>
                  </a:txBody>
                  <a:tcPr marL="5789" marR="5789" marT="5789"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chemeClr val="tx1"/>
                          </a:solidFill>
                          <a:effectLst/>
                          <a:latin typeface="Calibri" panose="020F0502020204030204" pitchFamily="34" charset="0"/>
                        </a:rPr>
                        <a:t>2.27</a:t>
                      </a:r>
                    </a:p>
                  </a:txBody>
                  <a:tcPr marL="5789" marR="5789" marT="5789"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ctr" fontAlgn="b"/>
                      <a:r>
                        <a:rPr lang="en-US" sz="1400" b="0" i="0" u="none" strike="noStrike" dirty="0">
                          <a:solidFill>
                            <a:schemeClr val="tx1"/>
                          </a:solidFill>
                          <a:effectLst/>
                          <a:latin typeface="Calibri" panose="020F0502020204030204" pitchFamily="34" charset="0"/>
                        </a:rPr>
                        <a:t>2.51</a:t>
                      </a: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tcPr>
                </a:tc>
                <a:tc gridSpan="2">
                  <a:txBody>
                    <a:bodyPr/>
                    <a:lstStyle/>
                    <a:p>
                      <a:pPr algn="ctr" fontAlgn="b"/>
                      <a:r>
                        <a:rPr lang="en-US" sz="1400" b="0" i="0" u="none" strike="noStrike">
                          <a:solidFill>
                            <a:schemeClr val="tx1"/>
                          </a:solidFill>
                          <a:effectLst/>
                          <a:latin typeface="Calibri" panose="020F0502020204030204" pitchFamily="34" charset="0"/>
                        </a:rPr>
                        <a:t>10.6%</a:t>
                      </a:r>
                    </a:p>
                  </a:txBody>
                  <a:tcPr marL="5789" marR="5789" marT="5789"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w="6350" cap="flat" cmpd="sng" algn="ctr">
                      <a:solidFill>
                        <a:srgbClr val="000000"/>
                      </a:solidFill>
                      <a:prstDash val="solid"/>
                      <a:round/>
                      <a:headEnd type="none" w="med" len="med"/>
                      <a:tailEnd type="none" w="med" len="med"/>
                    </a:lnR>
                    <a:lnT>
                      <a:noFill/>
                    </a:lnT>
                    <a:lnB>
                      <a:noFill/>
                    </a:lnB>
                  </a:tcPr>
                </a:tc>
              </a:tr>
              <a:tr h="225759">
                <a:tc>
                  <a:txBody>
                    <a:bodyPr/>
                    <a:lstStyle/>
                    <a:p>
                      <a:pPr algn="r" fontAlgn="b"/>
                      <a:r>
                        <a:rPr lang="en-US" sz="1400" b="0" i="0" u="none" strike="noStrike">
                          <a:solidFill>
                            <a:schemeClr val="tx1"/>
                          </a:solidFill>
                          <a:effectLst/>
                          <a:latin typeface="Calibri" panose="020F0502020204030204" pitchFamily="34" charset="0"/>
                        </a:rPr>
                        <a:t>Pain and Discomfort (2)</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1.98</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2.52</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27.3%</a:t>
                      </a:r>
                    </a:p>
                  </a:txBody>
                  <a:tcPr marL="5789" marR="5789" marT="5789"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a:solidFill>
                            <a:schemeClr val="tx1"/>
                          </a:solidFill>
                          <a:effectLst/>
                          <a:latin typeface="Calibri" panose="020F0502020204030204" pitchFamily="34" charset="0"/>
                        </a:rPr>
                        <a:t>2.44</a:t>
                      </a:r>
                    </a:p>
                  </a:txBody>
                  <a:tcPr marL="5789" marR="5789" marT="5789"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ctr" fontAlgn="b"/>
                      <a:r>
                        <a:rPr lang="en-US" sz="1400" b="0" i="0" u="none" strike="noStrike" dirty="0">
                          <a:solidFill>
                            <a:schemeClr val="tx1"/>
                          </a:solidFill>
                          <a:effectLst/>
                          <a:latin typeface="Calibri" panose="020F0502020204030204" pitchFamily="34" charset="0"/>
                        </a:rPr>
                        <a:t>2.68</a:t>
                      </a: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tcPr>
                </a:tc>
                <a:tc gridSpan="2">
                  <a:txBody>
                    <a:bodyPr/>
                    <a:lstStyle/>
                    <a:p>
                      <a:pPr algn="ctr" fontAlgn="b"/>
                      <a:r>
                        <a:rPr lang="en-US" sz="1400" b="0" i="0" u="none" strike="noStrike">
                          <a:solidFill>
                            <a:schemeClr val="tx1"/>
                          </a:solidFill>
                          <a:effectLst/>
                          <a:latin typeface="Calibri" panose="020F0502020204030204" pitchFamily="34" charset="0"/>
                        </a:rPr>
                        <a:t>9.8%</a:t>
                      </a:r>
                    </a:p>
                  </a:txBody>
                  <a:tcPr marL="5789" marR="5789" marT="5789"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w="6350" cap="flat" cmpd="sng" algn="ctr">
                      <a:solidFill>
                        <a:srgbClr val="000000"/>
                      </a:solidFill>
                      <a:prstDash val="solid"/>
                      <a:round/>
                      <a:headEnd type="none" w="med" len="med"/>
                      <a:tailEnd type="none" w="med" len="med"/>
                    </a:lnR>
                    <a:lnT>
                      <a:noFill/>
                    </a:lnT>
                    <a:lnB>
                      <a:noFill/>
                    </a:lnB>
                  </a:tcPr>
                </a:tc>
              </a:tr>
              <a:tr h="225759">
                <a:tc>
                  <a:txBody>
                    <a:bodyPr/>
                    <a:lstStyle/>
                    <a:p>
                      <a:pPr algn="r" fontAlgn="b"/>
                      <a:r>
                        <a:rPr lang="en-US" sz="1400" b="0" i="0" u="none" strike="noStrike">
                          <a:solidFill>
                            <a:schemeClr val="tx1"/>
                          </a:solidFill>
                          <a:effectLst/>
                          <a:latin typeface="Calibri" panose="020F0502020204030204" pitchFamily="34" charset="0"/>
                        </a:rPr>
                        <a:t>Axiety/Depression (2)</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a:solidFill>
                            <a:srgbClr val="FFFF00"/>
                          </a:solidFill>
                          <a:effectLst/>
                          <a:latin typeface="Calibri" panose="020F0502020204030204" pitchFamily="34" charset="0"/>
                        </a:rPr>
                        <a:t>2.11</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2.51</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19.0%</a:t>
                      </a:r>
                    </a:p>
                  </a:txBody>
                  <a:tcPr marL="5789" marR="5789" marT="5789"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2.32</a:t>
                      </a:r>
                    </a:p>
                  </a:txBody>
                  <a:tcPr marL="5789" marR="5789" marT="5789"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ctr" fontAlgn="b"/>
                      <a:r>
                        <a:rPr lang="en-US" sz="1400" b="1" i="0" u="none" strike="noStrike" dirty="0">
                          <a:solidFill>
                            <a:srgbClr val="FFFF00"/>
                          </a:solidFill>
                          <a:effectLst/>
                          <a:latin typeface="Calibri" panose="020F0502020204030204" pitchFamily="34" charset="0"/>
                        </a:rPr>
                        <a:t>2.63</a:t>
                      </a: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pPr algn="ctr" fontAlgn="b"/>
                      <a:endParaRPr lang="en-US" sz="1400" b="1" i="0" u="none" strike="noStrike" dirty="0">
                        <a:solidFill>
                          <a:srgbClr val="FFFF00"/>
                        </a:solidFill>
                        <a:effectLst/>
                        <a:latin typeface="Calibri" panose="020F0502020204030204" pitchFamily="34" charset="0"/>
                      </a:endParaRPr>
                    </a:p>
                  </a:txBody>
                  <a:tcPr marL="5789" marR="5789" marT="5789" marB="0" anchor="b">
                    <a:lnL>
                      <a:noFill/>
                    </a:lnL>
                    <a:lnR>
                      <a:noFill/>
                    </a:lnR>
                    <a:lnT>
                      <a:noFill/>
                    </a:lnT>
                    <a:lnB>
                      <a:noFill/>
                    </a:lnB>
                  </a:tcPr>
                </a:tc>
                <a:tc gridSpan="2">
                  <a:txBody>
                    <a:bodyPr/>
                    <a:lstStyle/>
                    <a:p>
                      <a:pPr algn="ctr" fontAlgn="b"/>
                      <a:r>
                        <a:rPr lang="en-US" sz="1400" b="1" i="0" u="none" strike="noStrike" dirty="0">
                          <a:solidFill>
                            <a:srgbClr val="FFFF00"/>
                          </a:solidFill>
                          <a:effectLst/>
                          <a:latin typeface="Calibri" panose="020F0502020204030204" pitchFamily="34" charset="0"/>
                        </a:rPr>
                        <a:t>13.4%</a:t>
                      </a:r>
                    </a:p>
                  </a:txBody>
                  <a:tcPr marL="5789" marR="5789" marT="5789"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ctr" fontAlgn="b"/>
                      <a:endParaRPr lang="en-US" sz="1400" b="1" i="0" u="none" strike="noStrike" dirty="0">
                        <a:solidFill>
                          <a:srgbClr val="FFFF00"/>
                        </a:solidFill>
                        <a:effectLst/>
                        <a:latin typeface="Calibri" panose="020F0502020204030204" pitchFamily="34" charset="0"/>
                      </a:endParaRPr>
                    </a:p>
                  </a:txBody>
                  <a:tcPr marL="5789" marR="5789" marT="5789" marB="0" anchor="b">
                    <a:lnL>
                      <a:noFill/>
                    </a:lnL>
                    <a:lnR w="6350" cap="flat" cmpd="sng" algn="ctr">
                      <a:solidFill>
                        <a:srgbClr val="000000"/>
                      </a:solidFill>
                      <a:prstDash val="solid"/>
                      <a:round/>
                      <a:headEnd type="none" w="med" len="med"/>
                      <a:tailEnd type="none" w="med" len="med"/>
                    </a:lnR>
                    <a:lnT>
                      <a:noFill/>
                    </a:lnT>
                    <a:lnB>
                      <a:noFill/>
                    </a:lnB>
                  </a:tcPr>
                </a:tc>
              </a:tr>
              <a:tr h="225759">
                <a:tc>
                  <a:txBody>
                    <a:bodyPr/>
                    <a:lstStyle/>
                    <a:p>
                      <a:pPr algn="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0" i="0" u="none" strike="noStrike" dirty="0">
                          <a:solidFill>
                            <a:schemeClr val="tx1"/>
                          </a:solidFill>
                          <a:effectLst/>
                          <a:latin typeface="Calibri" panose="020F0502020204030204" pitchFamily="34" charset="0"/>
                        </a:rPr>
                        <a:t> </a:t>
                      </a:r>
                    </a:p>
                  </a:txBody>
                  <a:tcPr marL="5789" marR="5789" marT="5789"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5789" marR="5789" marT="5789"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endParaRPr lang="en-US"/>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a:noFill/>
                    </a:lnR>
                    <a:lnT>
                      <a:noFill/>
                    </a:lnT>
                    <a:lnB>
                      <a:noFill/>
                    </a:lnB>
                  </a:tcPr>
                </a:tc>
                <a:tc gridSpan="2">
                  <a:txBody>
                    <a:bodyPr/>
                    <a:lstStyle/>
                    <a:p>
                      <a:pPr algn="ctr" fontAlgn="b"/>
                      <a:r>
                        <a:rPr lang="en-US" sz="1400" b="0" i="0" u="none" strike="noStrike" dirty="0">
                          <a:solidFill>
                            <a:schemeClr val="tx1"/>
                          </a:solidFill>
                          <a:effectLst/>
                          <a:latin typeface="Calibri" panose="020F0502020204030204" pitchFamily="34" charset="0"/>
                        </a:rPr>
                        <a:t> </a:t>
                      </a:r>
                    </a:p>
                  </a:txBody>
                  <a:tcPr marL="5789" marR="5789" marT="5789"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ctr" fontAlgn="b"/>
                      <a:endParaRPr lang="en-US" sz="1400" b="0" i="0" u="none" strike="noStrike">
                        <a:solidFill>
                          <a:schemeClr val="tx1"/>
                        </a:solidFill>
                        <a:effectLst/>
                        <a:latin typeface="Calibri" panose="020F0502020204030204" pitchFamily="34" charset="0"/>
                      </a:endParaRPr>
                    </a:p>
                  </a:txBody>
                  <a:tcPr marL="5789" marR="5789" marT="5789" marB="0" anchor="b">
                    <a:lnL>
                      <a:noFill/>
                    </a:lnL>
                    <a:lnR w="6350" cap="flat" cmpd="sng" algn="ctr">
                      <a:solidFill>
                        <a:srgbClr val="000000"/>
                      </a:solidFill>
                      <a:prstDash val="solid"/>
                      <a:round/>
                      <a:headEnd type="none" w="med" len="med"/>
                      <a:tailEnd type="none" w="med" len="med"/>
                    </a:lnR>
                    <a:lnT>
                      <a:noFill/>
                    </a:lnT>
                    <a:lnB>
                      <a:noFill/>
                    </a:lnB>
                  </a:tcPr>
                </a:tc>
              </a:tr>
              <a:tr h="225759">
                <a:tc>
                  <a:txBody>
                    <a:bodyPr/>
                    <a:lstStyle/>
                    <a:p>
                      <a:pPr algn="r" fontAlgn="b"/>
                      <a:r>
                        <a:rPr lang="en-US" sz="1400" b="1" i="0" u="none" strike="noStrike" dirty="0">
                          <a:solidFill>
                            <a:srgbClr val="FFFF00"/>
                          </a:solidFill>
                          <a:effectLst/>
                          <a:latin typeface="Calibri" panose="020F0502020204030204" pitchFamily="34" charset="0"/>
                        </a:rPr>
                        <a:t>Overall Health Status (3)</a:t>
                      </a:r>
                    </a:p>
                  </a:txBody>
                  <a:tcPr marL="5789" marR="5789" marT="5789"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FFFF00"/>
                          </a:solidFill>
                          <a:effectLst/>
                          <a:latin typeface="Calibri" panose="020F0502020204030204" pitchFamily="34" charset="0"/>
                        </a:rPr>
                        <a:t>5.18</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6.85</a:t>
                      </a:r>
                    </a:p>
                  </a:txBody>
                  <a:tcPr marL="5789" marR="5789" marT="5789"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1400" b="1" i="0" u="none" strike="noStrike" dirty="0">
                          <a:solidFill>
                            <a:srgbClr val="FFFF00"/>
                          </a:solidFill>
                          <a:effectLst/>
                          <a:latin typeface="Calibri" panose="020F0502020204030204" pitchFamily="34" charset="0"/>
                        </a:rPr>
                        <a:t>32.2%</a:t>
                      </a:r>
                    </a:p>
                  </a:txBody>
                  <a:tcPr marL="5789" marR="5789" marT="5789"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FFFF00"/>
                          </a:solidFill>
                          <a:effectLst/>
                          <a:latin typeface="Calibri" panose="020F0502020204030204" pitchFamily="34" charset="0"/>
                        </a:rPr>
                        <a:t>4.88</a:t>
                      </a:r>
                    </a:p>
                  </a:txBody>
                  <a:tcPr marL="5789" marR="5789" marT="5789"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gridSpan="2">
                  <a:txBody>
                    <a:bodyPr/>
                    <a:lstStyle/>
                    <a:p>
                      <a:pPr algn="ctr" fontAlgn="b"/>
                      <a:r>
                        <a:rPr lang="en-US" sz="1400" b="1" i="0" u="none" strike="noStrike" dirty="0">
                          <a:solidFill>
                            <a:srgbClr val="FFFF00"/>
                          </a:solidFill>
                          <a:effectLst/>
                          <a:latin typeface="Calibri" panose="020F0502020204030204" pitchFamily="34" charset="0"/>
                        </a:rPr>
                        <a:t>6.78</a:t>
                      </a:r>
                    </a:p>
                  </a:txBody>
                  <a:tcPr marL="5789" marR="5789" marT="5789" marB="0" anchor="b">
                    <a:lnL>
                      <a:noFill/>
                    </a:lnL>
                    <a:lnR>
                      <a:noFill/>
                    </a:lnR>
                    <a:lnT>
                      <a:noFill/>
                    </a:lnT>
                    <a:lnB>
                      <a:noFill/>
                    </a:lnB>
                    <a:lnTlToBr w="12700" cmpd="sng">
                      <a:noFill/>
                      <a:prstDash val="solid"/>
                    </a:lnTlToBr>
                    <a:lnBlToTr w="12700" cmpd="sng">
                      <a:noFill/>
                      <a:prstDash val="solid"/>
                    </a:lnBlToTr>
                  </a:tcPr>
                </a:tc>
                <a:tc hMerge="1">
                  <a:txBody>
                    <a:bodyPr/>
                    <a:lstStyle/>
                    <a:p>
                      <a:pPr algn="ctr" fontAlgn="b"/>
                      <a:endParaRPr lang="en-US" sz="1400" b="1" i="0" u="none" strike="noStrike" dirty="0">
                        <a:solidFill>
                          <a:srgbClr val="FFFF00"/>
                        </a:solidFill>
                        <a:effectLst/>
                        <a:latin typeface="Calibri" panose="020F0502020204030204" pitchFamily="34" charset="0"/>
                      </a:endParaRPr>
                    </a:p>
                  </a:txBody>
                  <a:tcPr marL="5789" marR="5789" marT="5789" marB="0" anchor="b">
                    <a:lnL>
                      <a:noFill/>
                    </a:lnL>
                    <a:lnR>
                      <a:noFill/>
                    </a:lnR>
                    <a:lnT>
                      <a:noFill/>
                    </a:lnT>
                    <a:lnB>
                      <a:noFill/>
                    </a:lnB>
                  </a:tcPr>
                </a:tc>
                <a:tc gridSpan="2">
                  <a:txBody>
                    <a:bodyPr/>
                    <a:lstStyle/>
                    <a:p>
                      <a:pPr algn="ctr" fontAlgn="b"/>
                      <a:r>
                        <a:rPr lang="en-US" sz="1400" b="1" i="0" u="none" strike="noStrike" dirty="0">
                          <a:solidFill>
                            <a:srgbClr val="FFFF00"/>
                          </a:solidFill>
                          <a:effectLst/>
                          <a:latin typeface="Calibri" panose="020F0502020204030204" pitchFamily="34" charset="0"/>
                        </a:rPr>
                        <a:t>38.9%</a:t>
                      </a:r>
                    </a:p>
                  </a:txBody>
                  <a:tcPr marL="5789" marR="5789" marT="5789"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FFFF00"/>
                        </a:solidFill>
                        <a:effectLst/>
                        <a:latin typeface="Calibri" panose="020F0502020204030204" pitchFamily="34" charset="0"/>
                      </a:endParaRPr>
                    </a:p>
                  </a:txBody>
                  <a:tcPr marL="5789" marR="5789" marT="5789" marB="0" anchor="b">
                    <a:lnL>
                      <a:noFill/>
                    </a:lnL>
                    <a:lnR w="6350" cap="flat" cmpd="sng" algn="ctr">
                      <a:solidFill>
                        <a:srgbClr val="000000"/>
                      </a:solidFill>
                      <a:prstDash val="solid"/>
                      <a:round/>
                      <a:headEnd type="none" w="med" len="med"/>
                      <a:tailEnd type="none" w="med" len="med"/>
                    </a:lnR>
                    <a:lnT>
                      <a:noFill/>
                    </a:lnT>
                    <a:lnB>
                      <a:noFill/>
                    </a:lnB>
                    <a:noFill/>
                  </a:tcPr>
                </a:tc>
              </a:tr>
            </a:tbl>
          </a:graphicData>
        </a:graphic>
      </p:graphicFrame>
    </p:spTree>
    <p:extLst>
      <p:ext uri="{BB962C8B-B14F-4D97-AF65-F5344CB8AC3E}">
        <p14:creationId xmlns:p14="http://schemas.microsoft.com/office/powerpoint/2010/main" val="2810941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524000" y="4267200"/>
          <a:ext cx="7238999" cy="2194560"/>
        </p:xfrm>
        <a:graphic>
          <a:graphicData uri="http://schemas.openxmlformats.org/drawingml/2006/table">
            <a:tbl>
              <a:tblPr/>
              <a:tblGrid>
                <a:gridCol w="3659450"/>
                <a:gridCol w="830967"/>
                <a:gridCol w="862927"/>
                <a:gridCol w="926847"/>
                <a:gridCol w="958808"/>
              </a:tblGrid>
              <a:tr h="182880">
                <a:tc>
                  <a:txBody>
                    <a:bodyPr/>
                    <a:lstStyle/>
                    <a:p>
                      <a:pPr algn="l" fontAlgn="b"/>
                      <a:r>
                        <a:rPr lang="en-US" sz="1400" b="1" i="0" u="sng" strike="noStrike" dirty="0">
                          <a:solidFill>
                            <a:srgbClr val="FFFF00"/>
                          </a:solidFill>
                          <a:effectLst/>
                          <a:latin typeface="Calibri" panose="020F0502020204030204" pitchFamily="34" charset="0"/>
                        </a:rPr>
                        <a:t>Select Comments:</a:t>
                      </a: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r>
              <a:tr h="182880">
                <a:tc gridSpan="2">
                  <a:txBody>
                    <a:bodyPr/>
                    <a:lstStyle/>
                    <a:p>
                      <a:pPr algn="l" fontAlgn="t"/>
                      <a:r>
                        <a:rPr lang="en-US" sz="1400" b="0" i="0" u="none" strike="noStrike">
                          <a:solidFill>
                            <a:schemeClr val="tx1"/>
                          </a:solidFill>
                          <a:effectLst/>
                          <a:latin typeface="Calibri" panose="020F0502020204030204" pitchFamily="34" charset="0"/>
                        </a:rPr>
                        <a:t>​Client states ''You care more about my health than I do."</a:t>
                      </a:r>
                    </a:p>
                  </a:txBody>
                  <a:tcPr marL="182880" marR="7620" marT="7620" marB="0">
                    <a:lnL>
                      <a:noFill/>
                    </a:lnL>
                    <a:lnR>
                      <a:noFill/>
                    </a:lnR>
                    <a:lnT>
                      <a:noFill/>
                    </a:lnT>
                    <a:lnB>
                      <a:noFill/>
                    </a:lnB>
                  </a:tcPr>
                </a:tc>
                <a:tc hMerge="1">
                  <a:txBody>
                    <a:bodyPr/>
                    <a:lstStyle/>
                    <a:p>
                      <a:endParaRPr lang="en-US"/>
                    </a:p>
                  </a:txBody>
                  <a:tcPr/>
                </a:tc>
                <a:tc>
                  <a:txBody>
                    <a:bodyPr/>
                    <a:lstStyle/>
                    <a:p>
                      <a:pPr algn="l" fontAlgn="t"/>
                      <a:endParaRPr lang="en-US" sz="1400" b="0" i="0" u="none" strike="noStrike">
                        <a:solidFill>
                          <a:schemeClr val="tx1"/>
                        </a:solidFill>
                        <a:effectLst/>
                        <a:latin typeface="Calibri" panose="020F0502020204030204" pitchFamily="34" charset="0"/>
                      </a:endParaRPr>
                    </a:p>
                  </a:txBody>
                  <a:tcPr marL="182880" marR="7620" marT="7620" marB="0">
                    <a:lnL>
                      <a:noFill/>
                    </a:lnL>
                    <a:lnR>
                      <a:noFill/>
                    </a:lnR>
                    <a:lnT>
                      <a:noFill/>
                    </a:lnT>
                    <a:lnB>
                      <a:noFill/>
                    </a:lnB>
                  </a:tcPr>
                </a:tc>
                <a:tc>
                  <a:txBody>
                    <a:bodyPr/>
                    <a:lstStyle/>
                    <a:p>
                      <a:pPr algn="l" fontAlgn="t"/>
                      <a:endParaRPr lang="en-US" sz="1400" b="0" i="0" u="none" strike="noStrike">
                        <a:solidFill>
                          <a:schemeClr val="tx1"/>
                        </a:solidFill>
                        <a:effectLst/>
                        <a:latin typeface="Calibri" panose="020F0502020204030204" pitchFamily="34" charset="0"/>
                      </a:endParaRPr>
                    </a:p>
                  </a:txBody>
                  <a:tcPr marL="182880" marR="7620" marT="7620" marB="0">
                    <a:lnL>
                      <a:noFill/>
                    </a:lnL>
                    <a:lnR>
                      <a:noFill/>
                    </a:lnR>
                    <a:lnT>
                      <a:noFill/>
                    </a:lnT>
                    <a:lnB>
                      <a:noFill/>
                    </a:lnB>
                  </a:tcPr>
                </a:tc>
                <a:tc>
                  <a:txBody>
                    <a:bodyPr/>
                    <a:lstStyle/>
                    <a:p>
                      <a:pPr algn="l" fontAlgn="t"/>
                      <a:endParaRPr lang="en-US" sz="1400" b="0" i="0" u="none" strike="noStrike">
                        <a:solidFill>
                          <a:schemeClr val="tx1"/>
                        </a:solidFill>
                        <a:effectLst/>
                        <a:latin typeface="Calibri" panose="020F0502020204030204" pitchFamily="34" charset="0"/>
                      </a:endParaRPr>
                    </a:p>
                  </a:txBody>
                  <a:tcPr marL="182880" marR="7620" marT="7620" marB="0">
                    <a:lnL>
                      <a:noFill/>
                    </a:lnL>
                    <a:lnR>
                      <a:noFill/>
                    </a:lnR>
                    <a:lnT>
                      <a:noFill/>
                    </a:lnT>
                    <a:lnB>
                      <a:noFill/>
                    </a:lnB>
                  </a:tcPr>
                </a:tc>
              </a:tr>
              <a:tr h="182880">
                <a:tc gridSpan="5">
                  <a:txBody>
                    <a:bodyPr/>
                    <a:lstStyle/>
                    <a:p>
                      <a:pPr algn="l" fontAlgn="t"/>
                      <a:r>
                        <a:rPr lang="en-US" sz="1400" b="0" i="0" u="none" strike="noStrike">
                          <a:solidFill>
                            <a:schemeClr val="tx1"/>
                          </a:solidFill>
                          <a:effectLst/>
                          <a:latin typeface="Calibri" panose="020F0502020204030204" pitchFamily="34" charset="0"/>
                        </a:rPr>
                        <a:t>"​Keep the same compassionate, excellent people you have working for you now and your service will continue to be great! Everything was perfect, a 10!"</a:t>
                      </a:r>
                    </a:p>
                  </a:txBody>
                  <a:tcPr marL="182880" marR="7620" marT="762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gridSpan="5">
                  <a:txBody>
                    <a:bodyPr/>
                    <a:lstStyle/>
                    <a:p>
                      <a:pPr algn="l" fontAlgn="t"/>
                      <a:r>
                        <a:rPr lang="en-US" sz="1400" b="0" i="0" u="none" strike="noStrike">
                          <a:solidFill>
                            <a:schemeClr val="tx1"/>
                          </a:solidFill>
                          <a:effectLst/>
                          <a:latin typeface="Calibri" panose="020F0502020204030204" pitchFamily="34" charset="0"/>
                        </a:rPr>
                        <a:t>​"yall have been off the charts helpful" "no complaints" "glad the hospital got it going for me"</a:t>
                      </a:r>
                    </a:p>
                  </a:txBody>
                  <a:tcPr marL="182880" marR="7620" marT="762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gridSpan="3">
                  <a:txBody>
                    <a:bodyPr/>
                    <a:lstStyle/>
                    <a:p>
                      <a:pPr algn="l" fontAlgn="t"/>
                      <a:r>
                        <a:rPr lang="en-US" sz="1400" b="0" i="0" u="none" strike="noStrike">
                          <a:solidFill>
                            <a:schemeClr val="tx1"/>
                          </a:solidFill>
                          <a:effectLst/>
                          <a:latin typeface="Calibri" panose="020F0502020204030204" pitchFamily="34" charset="0"/>
                        </a:rPr>
                        <a:t>​"Thank you very much!  We couldnt have done this without you!"</a:t>
                      </a:r>
                    </a:p>
                  </a:txBody>
                  <a:tcPr marL="182880" marR="7620" marT="762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t"/>
                      <a:endParaRPr lang="en-US" sz="1400" b="0" i="0" u="none" strike="noStrike">
                        <a:solidFill>
                          <a:schemeClr val="tx1"/>
                        </a:solidFill>
                        <a:effectLst/>
                        <a:latin typeface="Calibri" panose="020F0502020204030204" pitchFamily="34" charset="0"/>
                      </a:endParaRPr>
                    </a:p>
                  </a:txBody>
                  <a:tcPr marL="182880" marR="7620" marT="7620" marB="0">
                    <a:lnL>
                      <a:noFill/>
                    </a:lnL>
                    <a:lnR>
                      <a:noFill/>
                    </a:lnR>
                    <a:lnT>
                      <a:noFill/>
                    </a:lnT>
                    <a:lnB>
                      <a:noFill/>
                    </a:lnB>
                  </a:tcPr>
                </a:tc>
                <a:tc>
                  <a:txBody>
                    <a:bodyPr/>
                    <a:lstStyle/>
                    <a:p>
                      <a:pPr algn="l" fontAlgn="t"/>
                      <a:endParaRPr lang="en-US" sz="1400" b="0" i="0" u="none" strike="noStrike">
                        <a:solidFill>
                          <a:schemeClr val="tx1"/>
                        </a:solidFill>
                        <a:effectLst/>
                        <a:latin typeface="Calibri" panose="020F0502020204030204" pitchFamily="34" charset="0"/>
                      </a:endParaRPr>
                    </a:p>
                  </a:txBody>
                  <a:tcPr marL="182880" marR="7620" marT="7620" marB="0">
                    <a:lnL>
                      <a:noFill/>
                    </a:lnL>
                    <a:lnR>
                      <a:noFill/>
                    </a:lnR>
                    <a:lnT>
                      <a:noFill/>
                    </a:lnT>
                    <a:lnB>
                      <a:noFill/>
                    </a:lnB>
                  </a:tcPr>
                </a:tc>
              </a:tr>
              <a:tr h="182880">
                <a:tc gridSpan="5">
                  <a:txBody>
                    <a:bodyPr/>
                    <a:lstStyle/>
                    <a:p>
                      <a:pPr algn="l" fontAlgn="t"/>
                      <a:r>
                        <a:rPr lang="en-US" sz="1400" b="0" i="0" u="none" strike="noStrike">
                          <a:solidFill>
                            <a:schemeClr val="tx1"/>
                          </a:solidFill>
                          <a:effectLst/>
                          <a:latin typeface="Calibri" panose="020F0502020204030204" pitchFamily="34" charset="0"/>
                        </a:rPr>
                        <a:t>"The medics spent lots of time with me and provided very useful information.  I really loved the program.  They were very friendly and did an awesome job."</a:t>
                      </a:r>
                    </a:p>
                  </a:txBody>
                  <a:tcPr marL="182880" marR="7620" marT="762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gridSpan="5">
                  <a:txBody>
                    <a:bodyPr/>
                    <a:lstStyle/>
                    <a:p>
                      <a:pPr algn="l" fontAlgn="b"/>
                      <a:r>
                        <a:rPr lang="en-US" sz="1400" b="0" i="0" u="none" strike="noStrike">
                          <a:solidFill>
                            <a:schemeClr val="tx1"/>
                          </a:solidFill>
                          <a:effectLst/>
                          <a:latin typeface="Calibri" panose="020F0502020204030204" pitchFamily="34" charset="0"/>
                        </a:rPr>
                        <a:t>​"I love y'all, wonderful, Y'all 2 have been really big help and great with patience with me even</a:t>
                      </a:r>
                    </a:p>
                  </a:txBody>
                  <a:tcPr marL="18288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l" fontAlgn="b"/>
                      <a:r>
                        <a:rPr lang="en-US" sz="1400" b="0" i="0" u="none" strike="noStrike">
                          <a:solidFill>
                            <a:schemeClr val="tx1"/>
                          </a:solidFill>
                          <a:effectLst/>
                          <a:latin typeface="Calibri" panose="020F0502020204030204" pitchFamily="34" charset="0"/>
                        </a:rPr>
                        <a:t>though I'm a hard headed lil ol lady."</a:t>
                      </a:r>
                    </a:p>
                  </a:txBody>
                  <a:tcPr marL="457200" marR="7620" marT="7620" marB="0" anchor="b">
                    <a:lnL>
                      <a:noFill/>
                    </a:lnL>
                    <a:lnR>
                      <a:noFill/>
                    </a:lnR>
                    <a:lnT>
                      <a:noFill/>
                    </a:lnT>
                    <a:lnB>
                      <a:noFill/>
                    </a:lnB>
                  </a:tcPr>
                </a:tc>
                <a:tc>
                  <a:txBody>
                    <a:bodyPr/>
                    <a:lstStyle/>
                    <a:p>
                      <a:pPr algn="l"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7620" marR="7620" marT="7620" marB="0" anchor="b">
                    <a:lnL>
                      <a:noFill/>
                    </a:lnL>
                    <a:lnR>
                      <a:noFill/>
                    </a:lnR>
                    <a:lnT>
                      <a:noFill/>
                    </a:lnT>
                    <a:lnB>
                      <a:noFill/>
                    </a:lnB>
                  </a:tcPr>
                </a:tc>
              </a:tr>
            </a:tbl>
          </a:graphicData>
        </a:graphic>
      </p:graphicFrame>
      <p:graphicFrame>
        <p:nvGraphicFramePr>
          <p:cNvPr id="4" name="Table 3"/>
          <p:cNvGraphicFramePr>
            <a:graphicFrameLocks noGrp="1"/>
          </p:cNvGraphicFramePr>
          <p:nvPr>
            <p:extLst/>
          </p:nvPr>
        </p:nvGraphicFramePr>
        <p:xfrm>
          <a:off x="228600" y="304800"/>
          <a:ext cx="8534399" cy="3657600"/>
        </p:xfrm>
        <a:graphic>
          <a:graphicData uri="http://schemas.openxmlformats.org/drawingml/2006/table">
            <a:tbl>
              <a:tblPr/>
              <a:tblGrid>
                <a:gridCol w="4229437"/>
                <a:gridCol w="1246173"/>
                <a:gridCol w="1453869"/>
                <a:gridCol w="1604920"/>
              </a:tblGrid>
              <a:tr h="228600">
                <a:tc>
                  <a:txBody>
                    <a:bodyPr/>
                    <a:lstStyle/>
                    <a:p>
                      <a:pPr algn="l" fontAlgn="b"/>
                      <a:r>
                        <a:rPr lang="en-US" sz="1800" b="1" i="0" u="none" strike="noStrike" dirty="0">
                          <a:solidFill>
                            <a:srgbClr val="FFFF00"/>
                          </a:solidFill>
                          <a:effectLst/>
                          <a:latin typeface="Calibri" panose="020F0502020204030204" pitchFamily="34" charset="0"/>
                        </a:rPr>
                        <a:t>Mobile Healthcare Programs</a:t>
                      </a: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r>
              <a:tr h="182880">
                <a:tc>
                  <a:txBody>
                    <a:bodyPr/>
                    <a:lstStyle/>
                    <a:p>
                      <a:pPr algn="l" fontAlgn="b"/>
                      <a:r>
                        <a:rPr lang="en-US" sz="1400" b="1" i="0" u="none" strike="noStrike">
                          <a:solidFill>
                            <a:schemeClr val="tx1"/>
                          </a:solidFill>
                          <a:effectLst/>
                          <a:latin typeface="Calibri" panose="020F0502020204030204" pitchFamily="34" charset="0"/>
                        </a:rPr>
                        <a:t>Patient Experience Summary</a:t>
                      </a: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r>
              <a:tr h="182880">
                <a:tc>
                  <a:txBody>
                    <a:bodyPr/>
                    <a:lstStyle/>
                    <a:p>
                      <a:pPr algn="l" fontAlgn="b"/>
                      <a:r>
                        <a:rPr lang="en-US" sz="1400" b="1" i="0" u="none" strike="noStrike" dirty="0">
                          <a:solidFill>
                            <a:srgbClr val="FFFF00"/>
                          </a:solidFill>
                          <a:effectLst/>
                          <a:latin typeface="Calibri" panose="020F0502020204030204" pitchFamily="34" charset="0"/>
                        </a:rPr>
                        <a:t>Through June 30, 2015</a:t>
                      </a: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r>
              <a:tr h="228600">
                <a:tc>
                  <a:txBody>
                    <a:bodyPr/>
                    <a:lstStyle/>
                    <a:p>
                      <a:pPr algn="l" fontAlgn="b"/>
                      <a:endParaRPr lang="en-US" sz="1400" b="1"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gridSpan="3">
                  <a:txBody>
                    <a:bodyPr/>
                    <a:lstStyle/>
                    <a:p>
                      <a:pPr algn="ctr" fontAlgn="b"/>
                      <a:r>
                        <a:rPr lang="en-US" sz="1800" b="1" i="0" u="none" strike="noStrike">
                          <a:solidFill>
                            <a:schemeClr val="tx1"/>
                          </a:solidFill>
                          <a:effectLst/>
                          <a:latin typeface="Calibri" panose="020F0502020204030204" pitchFamily="34" charset="0"/>
                        </a:rPr>
                        <a:t>Program</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r>
              <a:tr h="182880">
                <a:tc>
                  <a:txBody>
                    <a:bodyPr/>
                    <a:lstStyle/>
                    <a:p>
                      <a:pPr algn="l" fontAlgn="b"/>
                      <a:endParaRPr lang="en-US" sz="1400" b="0" i="0" u="none" strike="noStrike">
                        <a:solidFill>
                          <a:schemeClr val="tx1"/>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r>
                        <a:rPr lang="en-US" sz="1400" b="1" i="0" u="none" strike="noStrike" dirty="0">
                          <a:solidFill>
                            <a:schemeClr val="tx1"/>
                          </a:solidFill>
                          <a:effectLst/>
                          <a:latin typeface="Calibri" panose="020F0502020204030204" pitchFamily="34" charset="0"/>
                        </a:rPr>
                        <a:t>HUG</a:t>
                      </a: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chemeClr val="tx1"/>
                          </a:solidFill>
                          <a:effectLst/>
                          <a:latin typeface="Calibri" panose="020F0502020204030204" pitchFamily="34" charset="0"/>
                        </a:rPr>
                        <a:t>CHF</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solidFill>
                            <a:schemeClr val="tx1"/>
                          </a:solidFill>
                          <a:effectLst/>
                          <a:latin typeface="Calibri" panose="020F0502020204030204" pitchFamily="34" charset="0"/>
                        </a:rPr>
                        <a:t>Overall </a:t>
                      </a:r>
                      <a:r>
                        <a:rPr lang="en-US" sz="1400" b="1" i="0" u="none" strike="noStrike" dirty="0" err="1">
                          <a:solidFill>
                            <a:schemeClr val="tx1"/>
                          </a:solidFill>
                          <a:effectLst/>
                          <a:latin typeface="Calibri" panose="020F0502020204030204" pitchFamily="34" charset="0"/>
                        </a:rPr>
                        <a:t>Avg</a:t>
                      </a:r>
                      <a:endParaRPr lang="en-US" sz="1400" b="1" i="0" u="none" strike="noStrike" dirty="0">
                        <a:solidFill>
                          <a:schemeClr val="tx1"/>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r>
              <a:tr h="182880">
                <a:tc>
                  <a:txBody>
                    <a:bodyPr/>
                    <a:lstStyle/>
                    <a:p>
                      <a:pPr algn="r" fontAlgn="b"/>
                      <a:r>
                        <a:rPr lang="en-US" sz="1400" b="0" i="0" u="none" strike="noStrike" dirty="0">
                          <a:solidFill>
                            <a:schemeClr val="tx1"/>
                          </a:solidFill>
                          <a:effectLst/>
                          <a:latin typeface="Calibri" panose="020F0502020204030204" pitchFamily="34" charset="0"/>
                        </a:rPr>
                        <a:t>Medic Listened?</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4.98</a:t>
                      </a:r>
                    </a:p>
                  </a:txBody>
                  <a:tcPr marL="7620" marR="7620" marT="762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4.86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a:solidFill>
                            <a:schemeClr val="tx1"/>
                          </a:solidFill>
                          <a:effectLst/>
                          <a:latin typeface="Calibri" panose="020F0502020204030204" pitchFamily="34" charset="0"/>
                        </a:rPr>
                        <a:t>4.92</a:t>
                      </a:r>
                    </a:p>
                  </a:txBody>
                  <a:tcPr marL="7620" marR="7620" marT="762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r h="182880">
                <a:tc>
                  <a:txBody>
                    <a:bodyPr/>
                    <a:lstStyle/>
                    <a:p>
                      <a:pPr algn="r" fontAlgn="b"/>
                      <a:r>
                        <a:rPr lang="en-US" sz="1400" b="0" i="0" u="none" strike="noStrike">
                          <a:solidFill>
                            <a:schemeClr val="tx1"/>
                          </a:solidFill>
                          <a:effectLst/>
                          <a:latin typeface="Calibri" panose="020F0502020204030204" pitchFamily="34" charset="0"/>
                        </a:rPr>
                        <a:t>Time to answer your questions?</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4.96</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4.86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4.91</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r h="182880">
                <a:tc>
                  <a:txBody>
                    <a:bodyPr/>
                    <a:lstStyle/>
                    <a:p>
                      <a:pPr algn="r" fontAlgn="b"/>
                      <a:r>
                        <a:rPr lang="en-US" sz="1400" b="0" i="0" u="none" strike="noStrike">
                          <a:solidFill>
                            <a:schemeClr val="tx1"/>
                          </a:solidFill>
                          <a:effectLst/>
                          <a:latin typeface="Calibri" panose="020F0502020204030204" pitchFamily="34" charset="0"/>
                        </a:rPr>
                        <a:t>Overall amount of time spent with you?</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4.98</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4.86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4.92</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r h="182880">
                <a:tc>
                  <a:txBody>
                    <a:bodyPr/>
                    <a:lstStyle/>
                    <a:p>
                      <a:pPr algn="r" fontAlgn="b"/>
                      <a:r>
                        <a:rPr lang="en-US" sz="1400" b="0" i="0" u="none" strike="noStrike">
                          <a:solidFill>
                            <a:schemeClr val="tx1"/>
                          </a:solidFill>
                          <a:effectLst/>
                          <a:latin typeface="Calibri" panose="020F0502020204030204" pitchFamily="34" charset="0"/>
                        </a:rPr>
                        <a:t>Explain things in a way you could understand?</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4.98</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4.95</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r h="182880">
                <a:tc>
                  <a:txBody>
                    <a:bodyPr/>
                    <a:lstStyle/>
                    <a:p>
                      <a:pPr algn="r" fontAlgn="b"/>
                      <a:r>
                        <a:rPr lang="en-US" sz="1400" b="0" i="0" u="none" strike="noStrike">
                          <a:solidFill>
                            <a:schemeClr val="tx1"/>
                          </a:solidFill>
                          <a:effectLst/>
                          <a:latin typeface="Calibri" panose="020F0502020204030204" pitchFamily="34" charset="0"/>
                        </a:rPr>
                        <a:t>Instructions regarding medication/follow-up care?</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4.98</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4.82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4.90</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r h="182880">
                <a:tc>
                  <a:txBody>
                    <a:bodyPr/>
                    <a:lstStyle/>
                    <a:p>
                      <a:pPr algn="r" fontAlgn="b"/>
                      <a:r>
                        <a:rPr lang="en-US" sz="1400" b="0" i="0" u="none" strike="noStrike">
                          <a:solidFill>
                            <a:schemeClr val="tx1"/>
                          </a:solidFill>
                          <a:effectLst/>
                          <a:latin typeface="Calibri" panose="020F0502020204030204" pitchFamily="34" charset="0"/>
                        </a:rPr>
                        <a:t>Thoroughness of the examination?</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4.96</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4.84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4.90</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r h="182880">
                <a:tc>
                  <a:txBody>
                    <a:bodyPr/>
                    <a:lstStyle/>
                    <a:p>
                      <a:pPr algn="r" fontAlgn="b"/>
                      <a:r>
                        <a:rPr lang="en-US" sz="1400" b="0" i="0" u="none" strike="noStrike">
                          <a:solidFill>
                            <a:schemeClr val="tx1"/>
                          </a:solidFill>
                          <a:effectLst/>
                          <a:latin typeface="Calibri" panose="020F0502020204030204" pitchFamily="34" charset="0"/>
                        </a:rPr>
                        <a:t>Advice to stay healthy?</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4.96</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4.94</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r h="182880">
                <a:tc>
                  <a:txBody>
                    <a:bodyPr/>
                    <a:lstStyle/>
                    <a:p>
                      <a:pPr algn="r" fontAlgn="b"/>
                      <a:r>
                        <a:rPr lang="en-US" sz="1400" b="0" i="0" u="none" strike="noStrike">
                          <a:solidFill>
                            <a:schemeClr val="tx1"/>
                          </a:solidFill>
                          <a:effectLst/>
                          <a:latin typeface="Calibri" panose="020F0502020204030204" pitchFamily="34" charset="0"/>
                        </a:rPr>
                        <a:t>Quality of the medical care/evaluation?</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4.98</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4.92</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r h="182880">
                <a:tc>
                  <a:txBody>
                    <a:bodyPr/>
                    <a:lstStyle/>
                    <a:p>
                      <a:pPr algn="r" fontAlgn="b"/>
                      <a:r>
                        <a:rPr lang="en-US" sz="1400" b="0" i="0" u="none" strike="noStrike">
                          <a:solidFill>
                            <a:schemeClr val="tx1"/>
                          </a:solidFill>
                          <a:effectLst/>
                          <a:latin typeface="Calibri" panose="020F0502020204030204" pitchFamily="34" charset="0"/>
                        </a:rPr>
                        <a:t>Level of Compassion</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4.98</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4.92</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r h="182880">
                <a:tc>
                  <a:txBody>
                    <a:bodyPr/>
                    <a:lstStyle/>
                    <a:p>
                      <a:pPr algn="r" fontAlgn="b"/>
                      <a:r>
                        <a:rPr lang="en-US" sz="1400" b="0" i="0" u="none" strike="noStrike">
                          <a:solidFill>
                            <a:schemeClr val="tx1"/>
                          </a:solidFill>
                          <a:effectLst/>
                          <a:latin typeface="Calibri" panose="020F0502020204030204" pitchFamily="34" charset="0"/>
                        </a:rPr>
                        <a:t>Overall satisfaction</a:t>
                      </a:r>
                    </a:p>
                  </a:txBody>
                  <a:tcPr marL="7620" marR="7620" marT="7620" marB="0" anchor="b">
                    <a:lnL>
                      <a:noFill/>
                    </a:lnL>
                    <a:lnR>
                      <a:noFill/>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4.92</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4.85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0" i="0" u="none" strike="noStrike">
                          <a:solidFill>
                            <a:schemeClr val="tx1"/>
                          </a:solidFill>
                          <a:effectLst/>
                          <a:latin typeface="Calibri" panose="020F0502020204030204" pitchFamily="34" charset="0"/>
                        </a:rPr>
                        <a:t>4.89</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r h="182880">
                <a:tc>
                  <a:txBody>
                    <a:bodyPr/>
                    <a:lstStyle/>
                    <a:p>
                      <a:pPr algn="r" fontAlgn="b"/>
                      <a:r>
                        <a:rPr lang="en-US" sz="1400" b="1" i="0" u="none" strike="noStrike" dirty="0">
                          <a:solidFill>
                            <a:srgbClr val="FFFF00"/>
                          </a:solidFill>
                          <a:effectLst/>
                          <a:latin typeface="Calibri" panose="020F0502020204030204" pitchFamily="34" charset="0"/>
                        </a:rPr>
                        <a:t>Recommend the service to others?</a:t>
                      </a:r>
                    </a:p>
                  </a:txBody>
                  <a:tcPr marL="7620" marR="7620" marT="7620" marB="0" anchor="b">
                    <a:lnL>
                      <a:noFill/>
                    </a:lnL>
                    <a:lnR>
                      <a:noFill/>
                    </a:lnR>
                    <a:lnT>
                      <a:noFill/>
                    </a:lnT>
                    <a:lnB>
                      <a:noFill/>
                    </a:lnB>
                  </a:tcPr>
                </a:tc>
                <a:tc>
                  <a:txBody>
                    <a:bodyPr/>
                    <a:lstStyle/>
                    <a:p>
                      <a:pPr algn="ctr" fontAlgn="b"/>
                      <a:r>
                        <a:rPr lang="en-US" sz="1400" b="1" i="0" u="none" strike="noStrike" dirty="0">
                          <a:solidFill>
                            <a:srgbClr val="FFFF00"/>
                          </a:solidFill>
                          <a:effectLst/>
                          <a:latin typeface="Calibri" panose="020F0502020204030204" pitchFamily="34" charset="0"/>
                        </a:rPr>
                        <a:t>97.8%</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FF00"/>
                          </a:solidFill>
                          <a:effectLst/>
                          <a:latin typeface="Calibri" panose="020F0502020204030204" pitchFamily="34" charset="0"/>
                        </a:rPr>
                        <a:t>100.0%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1400" b="1" i="0" u="none" strike="noStrike" dirty="0">
                          <a:solidFill>
                            <a:srgbClr val="FFFF00"/>
                          </a:solidFill>
                          <a:effectLst/>
                          <a:latin typeface="Calibri" panose="020F0502020204030204" pitchFamily="34" charset="0"/>
                        </a:rPr>
                        <a:t>98.9%</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715952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Home Health Issues</a:t>
            </a:r>
            <a:endParaRPr lang="en-US" dirty="0"/>
          </a:p>
        </p:txBody>
      </p:sp>
      <p:sp>
        <p:nvSpPr>
          <p:cNvPr id="3" name="Content Placeholder 2"/>
          <p:cNvSpPr>
            <a:spLocks noGrp="1"/>
          </p:cNvSpPr>
          <p:nvPr>
            <p:ph idx="1"/>
          </p:nvPr>
        </p:nvSpPr>
        <p:spPr/>
        <p:txBody>
          <a:bodyPr/>
          <a:lstStyle/>
          <a:p>
            <a:r>
              <a:rPr lang="en-US" dirty="0" smtClean="0"/>
              <a:t>Instantly penalized for readmissions</a:t>
            </a:r>
          </a:p>
          <a:p>
            <a:pPr lvl="1"/>
            <a:r>
              <a:rPr lang="en-US" dirty="0" smtClean="0"/>
              <a:t>No more hospital referrals</a:t>
            </a:r>
          </a:p>
          <a:p>
            <a:pPr lvl="1"/>
            <a:r>
              <a:rPr lang="en-US" dirty="0" smtClean="0"/>
              <a:t>CMS Penalties for home health coming</a:t>
            </a:r>
          </a:p>
          <a:p>
            <a:r>
              <a:rPr lang="en-US" dirty="0" smtClean="0"/>
              <a:t>High cost of night/weekend demand services</a:t>
            </a:r>
          </a:p>
          <a:p>
            <a:r>
              <a:rPr lang="en-US" dirty="0" smtClean="0"/>
              <a:t>Don’t know when their patients call 911</a:t>
            </a:r>
            <a:endParaRPr lang="en-US" dirty="0"/>
          </a:p>
          <a:p>
            <a:pPr lvl="1"/>
            <a:r>
              <a:rPr lang="en-US" dirty="0" smtClean="0"/>
              <a:t>Consult to &lt; admission</a:t>
            </a:r>
            <a:endParaRPr lang="en-US" dirty="0"/>
          </a:p>
        </p:txBody>
      </p:sp>
    </p:spTree>
    <p:extLst>
      <p:ext uri="{BB962C8B-B14F-4D97-AF65-F5344CB8AC3E}">
        <p14:creationId xmlns:p14="http://schemas.microsoft.com/office/powerpoint/2010/main" val="1050732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Health Partnership</a:t>
            </a:r>
            <a:endParaRPr lang="en-US" dirty="0"/>
          </a:p>
        </p:txBody>
      </p:sp>
      <p:pic>
        <p:nvPicPr>
          <p:cNvPr id="4" name="Picture 3"/>
          <p:cNvPicPr>
            <a:picLocks noChangeAspect="1"/>
          </p:cNvPicPr>
          <p:nvPr/>
        </p:nvPicPr>
        <p:blipFill>
          <a:blip r:embed="rId2"/>
          <a:stretch>
            <a:fillRect/>
          </a:stretch>
        </p:blipFill>
        <p:spPr>
          <a:xfrm>
            <a:off x="1981200" y="1447800"/>
            <a:ext cx="5567363" cy="5050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9684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0"/>
            <a:ext cx="8458200" cy="1754326"/>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Client:</a:t>
            </a:r>
            <a:r>
              <a:rPr lang="en-US" dirty="0">
                <a:latin typeface="Arial" panose="020B0604020202020204" pitchFamily="34" charset="0"/>
                <a:ea typeface="Calibri" panose="020F0502020204030204" pitchFamily="34" charset="0"/>
              </a:rPr>
              <a:t> </a:t>
            </a:r>
            <a:r>
              <a:rPr lang="en-US" dirty="0" smtClean="0">
                <a:latin typeface="Arial" panose="020B0604020202020204" pitchFamily="34" charset="0"/>
                <a:ea typeface="Calibri" panose="020F0502020204030204" pitchFamily="34" charset="0"/>
              </a:rPr>
              <a:t>XXXX, </a:t>
            </a:r>
            <a:r>
              <a:rPr lang="en-US" dirty="0">
                <a:latin typeface="Arial" panose="020B0604020202020204" pitchFamily="34" charset="0"/>
                <a:ea typeface="Calibri" panose="020F0502020204030204" pitchFamily="34" charset="0"/>
              </a:rPr>
              <a:t>Oscar A </a:t>
            </a:r>
            <a:r>
              <a:rPr lang="en-US" dirty="0" smtClean="0">
                <a:latin typeface="Arial" panose="020B0604020202020204" pitchFamily="34" charset="0"/>
                <a:ea typeface="Calibri" panose="020F0502020204030204" pitchFamily="34" charset="0"/>
              </a:rPr>
              <a:t>– 19XX-12-18</a:t>
            </a:r>
            <a:r>
              <a:rPr lang="en-US" dirty="0">
                <a:latin typeface="Times New Roman" panose="02020603050405020304" pitchFamily="18" charset="0"/>
                <a:ea typeface="Calibri" panose="020F0502020204030204" pitchFamily="34" charset="0"/>
              </a:rPr>
              <a:t>	</a:t>
            </a:r>
            <a:r>
              <a:rPr lang="en-US" b="1" dirty="0" smtClean="0">
                <a:latin typeface="Arial" panose="020B0604020202020204" pitchFamily="34" charset="0"/>
                <a:ea typeface="Calibri" panose="020F0502020204030204" pitchFamily="34" charset="0"/>
              </a:rPr>
              <a:t>Program</a:t>
            </a:r>
            <a:r>
              <a:rPr lang="en-US" b="1" dirty="0">
                <a:latin typeface="Arial" panose="020B0604020202020204" pitchFamily="34" charset="0"/>
                <a:ea typeface="Calibri" panose="020F0502020204030204" pitchFamily="34" charset="0"/>
              </a:rPr>
              <a:t>:</a:t>
            </a:r>
            <a:r>
              <a:rPr lang="en-US" dirty="0">
                <a:latin typeface="Arial" panose="020B0604020202020204" pitchFamily="34" charset="0"/>
                <a:ea typeface="Calibri" panose="020F0502020204030204" pitchFamily="34" charset="0"/>
              </a:rPr>
              <a:t> Home Health</a:t>
            </a:r>
            <a:endParaRPr lang="en-US" dirty="0">
              <a:latin typeface="Times New Roman" panose="02020603050405020304" pitchFamily="18" charset="0"/>
              <a:ea typeface="Calibri" panose="020F0502020204030204" pitchFamily="34" charset="0"/>
            </a:endParaRPr>
          </a:p>
          <a:p>
            <a:r>
              <a:rPr lang="en-US" b="1" dirty="0">
                <a:latin typeface="Arial" panose="020B0604020202020204" pitchFamily="34" charset="0"/>
                <a:ea typeface="Calibri" panose="020F0502020204030204" pitchFamily="34" charset="0"/>
              </a:rPr>
              <a:t>Status:</a:t>
            </a:r>
            <a:r>
              <a:rPr lang="en-US" dirty="0">
                <a:latin typeface="Arial" panose="020B0604020202020204" pitchFamily="34" charset="0"/>
                <a:ea typeface="Calibri" panose="020F0502020204030204" pitchFamily="34" charset="0"/>
              </a:rPr>
              <a:t> </a:t>
            </a:r>
            <a:r>
              <a:rPr lang="en-US" dirty="0" smtClean="0">
                <a:latin typeface="Arial" panose="020B0604020202020204" pitchFamily="34" charset="0"/>
                <a:ea typeface="Calibri" panose="020F0502020204030204" pitchFamily="34" charset="0"/>
              </a:rPr>
              <a:t>Active</a:t>
            </a:r>
            <a:r>
              <a:rPr lang="en-US" dirty="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			</a:t>
            </a:r>
            <a:r>
              <a:rPr lang="en-US" b="1" dirty="0" smtClean="0">
                <a:latin typeface="Arial" panose="020B0604020202020204" pitchFamily="34" charset="0"/>
                <a:ea typeface="Calibri" panose="020F0502020204030204" pitchFamily="34" charset="0"/>
              </a:rPr>
              <a:t>Referring </a:t>
            </a:r>
            <a:r>
              <a:rPr lang="en-US" b="1" dirty="0">
                <a:latin typeface="Arial" panose="020B0604020202020204" pitchFamily="34" charset="0"/>
                <a:ea typeface="Calibri" panose="020F0502020204030204" pitchFamily="34" charset="0"/>
              </a:rPr>
              <a:t>Source:</a:t>
            </a:r>
            <a:r>
              <a:rPr lang="en-US" dirty="0">
                <a:latin typeface="Arial" panose="020B0604020202020204" pitchFamily="34" charset="0"/>
                <a:ea typeface="Calibri" panose="020F0502020204030204" pitchFamily="34" charset="0"/>
              </a:rPr>
              <a:t> Klarus</a:t>
            </a:r>
            <a:endParaRPr lang="en-US" dirty="0">
              <a:latin typeface="Times New Roman" panose="02020603050405020304" pitchFamily="18" charset="0"/>
              <a:ea typeface="Calibri" panose="020F0502020204030204" pitchFamily="34" charset="0"/>
            </a:endParaRPr>
          </a:p>
          <a:p>
            <a:r>
              <a:rPr lang="en-US" b="1" dirty="0" smtClean="0">
                <a:solidFill>
                  <a:srgbClr val="FFFF00"/>
                </a:solidFill>
                <a:latin typeface="Arial" panose="020B0604020202020204" pitchFamily="34" charset="0"/>
                <a:ea typeface="Calibri" panose="020F0502020204030204" pitchFamily="34" charset="0"/>
              </a:rPr>
              <a:t>Visit </a:t>
            </a:r>
            <a:r>
              <a:rPr lang="en-US" b="1" dirty="0">
                <a:solidFill>
                  <a:srgbClr val="FFFF00"/>
                </a:solidFill>
                <a:latin typeface="Arial" panose="020B0604020202020204" pitchFamily="34" charset="0"/>
                <a:ea typeface="Calibri" panose="020F0502020204030204" pitchFamily="34" charset="0"/>
              </a:rPr>
              <a:t>Date:</a:t>
            </a:r>
            <a:r>
              <a:rPr lang="en-US" dirty="0">
                <a:solidFill>
                  <a:srgbClr val="FFFF00"/>
                </a:solidFill>
                <a:latin typeface="Arial" panose="020B0604020202020204" pitchFamily="34" charset="0"/>
                <a:ea typeface="Calibri" panose="020F0502020204030204" pitchFamily="34" charset="0"/>
              </a:rPr>
              <a:t> </a:t>
            </a:r>
            <a:r>
              <a:rPr lang="en-US" dirty="0" smtClean="0">
                <a:solidFill>
                  <a:srgbClr val="FFFF00"/>
                </a:solidFill>
                <a:latin typeface="Arial" panose="020B0604020202020204" pitchFamily="34" charset="0"/>
                <a:ea typeface="Calibri" panose="020F0502020204030204" pitchFamily="34" charset="0"/>
              </a:rPr>
              <a:t>6/15/2015</a:t>
            </a:r>
            <a:r>
              <a:rPr lang="en-US" dirty="0">
                <a:solidFill>
                  <a:srgbClr val="FFFF00"/>
                </a:solidFill>
                <a:latin typeface="Times New Roman" panose="02020603050405020304" pitchFamily="18" charset="0"/>
                <a:ea typeface="Calibri" panose="020F0502020204030204" pitchFamily="34" charset="0"/>
              </a:rPr>
              <a:t>	</a:t>
            </a:r>
            <a:r>
              <a:rPr lang="en-US" dirty="0" smtClean="0">
                <a:solidFill>
                  <a:srgbClr val="FFFF00"/>
                </a:solidFill>
                <a:latin typeface="Times New Roman" panose="02020603050405020304" pitchFamily="18" charset="0"/>
                <a:ea typeface="Calibri" panose="020F0502020204030204" pitchFamily="34" charset="0"/>
              </a:rPr>
              <a:t>		</a:t>
            </a:r>
            <a:r>
              <a:rPr lang="en-US" b="1" dirty="0" smtClean="0">
                <a:latin typeface="Arial" panose="020B0604020202020204" pitchFamily="34" charset="0"/>
                <a:ea typeface="Calibri" panose="020F0502020204030204" pitchFamily="34" charset="0"/>
              </a:rPr>
              <a:t>Visit </a:t>
            </a:r>
            <a:r>
              <a:rPr lang="en-US" b="1" dirty="0">
                <a:latin typeface="Arial" panose="020B0604020202020204" pitchFamily="34" charset="0"/>
                <a:ea typeface="Calibri" panose="020F0502020204030204" pitchFamily="34" charset="0"/>
              </a:rPr>
              <a:t>Type:</a:t>
            </a:r>
            <a:r>
              <a:rPr lang="en-US" dirty="0">
                <a:latin typeface="Arial" panose="020B0604020202020204" pitchFamily="34" charset="0"/>
                <a:ea typeface="Calibri" panose="020F0502020204030204" pitchFamily="34" charset="0"/>
              </a:rPr>
              <a:t> Home Visit</a:t>
            </a:r>
            <a:endParaRPr lang="en-US" dirty="0">
              <a:latin typeface="Times New Roman" panose="02020603050405020304" pitchFamily="18" charset="0"/>
              <a:ea typeface="Calibri" panose="020F0502020204030204" pitchFamily="34" charset="0"/>
            </a:endParaRPr>
          </a:p>
          <a:p>
            <a:r>
              <a:rPr lang="en-US" b="1" dirty="0">
                <a:latin typeface="Arial" panose="020B0604020202020204" pitchFamily="34" charset="0"/>
                <a:ea typeface="Calibri" panose="020F0502020204030204" pitchFamily="34" charset="0"/>
              </a:rPr>
              <a:t>Visit Acuity:</a:t>
            </a:r>
            <a:r>
              <a:rPr lang="en-US" dirty="0">
                <a:latin typeface="Arial" panose="020B0604020202020204" pitchFamily="34" charset="0"/>
                <a:ea typeface="Calibri" panose="020F0502020204030204" pitchFamily="34" charset="0"/>
              </a:rPr>
              <a:t> Unscheduled </a:t>
            </a:r>
            <a:r>
              <a:rPr lang="en-US" dirty="0" smtClean="0">
                <a:latin typeface="Arial" panose="020B0604020202020204" pitchFamily="34" charset="0"/>
                <a:ea typeface="Calibri" panose="020F0502020204030204" pitchFamily="34" charset="0"/>
              </a:rPr>
              <a:t>Visit</a:t>
            </a:r>
            <a:r>
              <a:rPr lang="en-US" dirty="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	</a:t>
            </a:r>
            <a:r>
              <a:rPr lang="en-US" b="1" dirty="0" smtClean="0">
                <a:latin typeface="Arial" panose="020B0604020202020204" pitchFamily="34" charset="0"/>
                <a:ea typeface="Calibri" panose="020F0502020204030204" pitchFamily="34" charset="0"/>
              </a:rPr>
              <a:t>Visit </a:t>
            </a:r>
            <a:r>
              <a:rPr lang="en-US" b="1" dirty="0">
                <a:latin typeface="Arial" panose="020B0604020202020204" pitchFamily="34" charset="0"/>
                <a:ea typeface="Calibri" panose="020F0502020204030204" pitchFamily="34" charset="0"/>
              </a:rPr>
              <a:t>Outcome:</a:t>
            </a:r>
            <a:r>
              <a:rPr lang="en-US" dirty="0">
                <a:latin typeface="Arial" panose="020B0604020202020204" pitchFamily="34" charset="0"/>
                <a:ea typeface="Calibri" panose="020F0502020204030204" pitchFamily="34" charset="0"/>
              </a:rPr>
              <a:t> </a:t>
            </a:r>
            <a:r>
              <a:rPr lang="en-US" dirty="0" smtClean="0">
                <a:latin typeface="Arial" panose="020B0604020202020204" pitchFamily="34" charset="0"/>
                <a:ea typeface="Calibri" panose="020F0502020204030204" pitchFamily="34" charset="0"/>
              </a:rPr>
              <a:t>AMA</a:t>
            </a:r>
            <a:endParaRPr lang="en-US" dirty="0">
              <a:latin typeface="Times New Roman" panose="02020603050405020304" pitchFamily="18" charset="0"/>
              <a:ea typeface="Calibri" panose="020F0502020204030204" pitchFamily="34" charset="0"/>
            </a:endParaRPr>
          </a:p>
          <a:p>
            <a:r>
              <a:rPr lang="en-US" b="1" dirty="0">
                <a:latin typeface="Arial" panose="020B0604020202020204" pitchFamily="34" charset="0"/>
                <a:ea typeface="Calibri" panose="020F0502020204030204" pitchFamily="34" charset="0"/>
              </a:rPr>
              <a:t>Transport Resource:</a:t>
            </a:r>
            <a:r>
              <a:rPr lang="en-US" dirty="0">
                <a:latin typeface="Arial" panose="020B0604020202020204" pitchFamily="34" charset="0"/>
                <a:ea typeface="Calibri" panose="020F0502020204030204" pitchFamily="34" charset="0"/>
              </a:rPr>
              <a:t> </a:t>
            </a:r>
            <a:r>
              <a:rPr lang="en-US" dirty="0" smtClean="0">
                <a:latin typeface="Arial" panose="020B0604020202020204" pitchFamily="34" charset="0"/>
                <a:ea typeface="Calibri" panose="020F0502020204030204" pitchFamily="34" charset="0"/>
              </a:rPr>
              <a:t>N/A</a:t>
            </a:r>
            <a:r>
              <a:rPr lang="en-US" dirty="0">
                <a:latin typeface="Times New Roman" panose="02020603050405020304" pitchFamily="18" charset="0"/>
                <a:ea typeface="Calibri" panose="020F0502020204030204" pitchFamily="34" charset="0"/>
              </a:rPr>
              <a:t>	</a:t>
            </a:r>
            <a:r>
              <a:rPr lang="en-US" dirty="0" smtClean="0">
                <a:latin typeface="Times New Roman" panose="02020603050405020304" pitchFamily="18" charset="0"/>
                <a:ea typeface="Calibri" panose="020F0502020204030204" pitchFamily="34" charset="0"/>
              </a:rPr>
              <a:t>		</a:t>
            </a:r>
            <a:r>
              <a:rPr lang="en-US" b="1" dirty="0" smtClean="0">
                <a:latin typeface="Arial" panose="020B0604020202020204" pitchFamily="34" charset="0"/>
                <a:ea typeface="Calibri" panose="020F0502020204030204" pitchFamily="34" charset="0"/>
              </a:rPr>
              <a:t>Response </a:t>
            </a:r>
            <a:r>
              <a:rPr lang="en-US" b="1" dirty="0">
                <a:latin typeface="Arial" panose="020B0604020202020204" pitchFamily="34" charset="0"/>
                <a:ea typeface="Calibri" panose="020F0502020204030204" pitchFamily="34" charset="0"/>
              </a:rPr>
              <a:t>Number:</a:t>
            </a:r>
            <a:r>
              <a:rPr lang="en-US" dirty="0">
                <a:latin typeface="Arial" panose="020B0604020202020204" pitchFamily="34" charset="0"/>
                <a:ea typeface="Calibri" panose="020F0502020204030204" pitchFamily="34" charset="0"/>
              </a:rPr>
              <a:t> 150615012</a:t>
            </a:r>
            <a:endParaRPr lang="en-US" dirty="0">
              <a:latin typeface="Times New Roman" panose="02020603050405020304" pitchFamily="18" charset="0"/>
              <a:ea typeface="Calibri" panose="020F0502020204030204" pitchFamily="34" charset="0"/>
            </a:endParaRPr>
          </a:p>
          <a:p>
            <a:r>
              <a:rPr lang="en-US" b="1" dirty="0">
                <a:latin typeface="Arial" panose="020B0604020202020204" pitchFamily="34" charset="0"/>
                <a:ea typeface="Calibri" panose="020F0502020204030204" pitchFamily="34" charset="0"/>
              </a:rPr>
              <a:t>Note By:</a:t>
            </a:r>
            <a:r>
              <a:rPr lang="en-US" dirty="0">
                <a:latin typeface="Arial" panose="020B0604020202020204" pitchFamily="34" charset="0"/>
                <a:ea typeface="Calibri" panose="020F0502020204030204" pitchFamily="34" charset="0"/>
              </a:rPr>
              <a:t> Tim </a:t>
            </a:r>
            <a:r>
              <a:rPr lang="en-US" dirty="0" err="1" smtClean="0">
                <a:latin typeface="Arial" panose="020B0604020202020204" pitchFamily="34" charset="0"/>
                <a:ea typeface="Calibri" panose="020F0502020204030204" pitchFamily="34" charset="0"/>
              </a:rPr>
              <a:t>Gattis</a:t>
            </a:r>
            <a:endParaRPr lang="en-US" dirty="0">
              <a:latin typeface="Times New Roman" panose="02020603050405020304" pitchFamily="18" charset="0"/>
              <a:ea typeface="Calibri" panose="020F0502020204030204" pitchFamily="34" charset="0"/>
            </a:endParaRPr>
          </a:p>
        </p:txBody>
      </p:sp>
      <p:sp>
        <p:nvSpPr>
          <p:cNvPr id="6" name="Title 5"/>
          <p:cNvSpPr>
            <a:spLocks noGrp="1"/>
          </p:cNvSpPr>
          <p:nvPr>
            <p:ph type="title"/>
          </p:nvPr>
        </p:nvSpPr>
        <p:spPr/>
        <p:txBody>
          <a:bodyPr>
            <a:noAutofit/>
          </a:bodyPr>
          <a:lstStyle/>
          <a:p>
            <a:r>
              <a:rPr lang="en-US" sz="3200" dirty="0" smtClean="0"/>
              <a:t>Home Health </a:t>
            </a:r>
            <a:br>
              <a:rPr lang="en-US" sz="3200" dirty="0" smtClean="0"/>
            </a:br>
            <a:r>
              <a:rPr lang="en-US" sz="3200" dirty="0" smtClean="0"/>
              <a:t>Care Coordination Examples</a:t>
            </a:r>
            <a:endParaRPr lang="en-US" sz="3200" dirty="0"/>
          </a:p>
        </p:txBody>
      </p:sp>
    </p:spTree>
    <p:extLst>
      <p:ext uri="{BB962C8B-B14F-4D97-AF65-F5344CB8AC3E}">
        <p14:creationId xmlns:p14="http://schemas.microsoft.com/office/powerpoint/2010/main" val="2528643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229600" cy="6032421"/>
          </a:xfrm>
          <a:prstGeom prst="rect">
            <a:avLst/>
          </a:prstGeom>
        </p:spPr>
        <p:txBody>
          <a:bodyPr wrap="square">
            <a:spAutoFit/>
          </a:bodyPr>
          <a:lstStyle/>
          <a:p>
            <a:r>
              <a:rPr lang="en-US" b="1" dirty="0">
                <a:ea typeface="Calibri" panose="020F0502020204030204" pitchFamily="34" charset="0"/>
              </a:rPr>
              <a:t>Note:</a:t>
            </a:r>
            <a:r>
              <a:rPr lang="en-US" dirty="0">
                <a:ea typeface="Calibri" panose="020F0502020204030204" pitchFamily="34" charset="0"/>
              </a:rPr>
              <a:t> </a:t>
            </a:r>
          </a:p>
          <a:p>
            <a:r>
              <a:rPr lang="en-US" sz="1600" dirty="0" smtClean="0">
                <a:ea typeface="Calibri" panose="020F0502020204030204" pitchFamily="34" charset="0"/>
              </a:rPr>
              <a:t>AOSTF </a:t>
            </a:r>
            <a:r>
              <a:rPr lang="en-US" sz="1600" dirty="0">
                <a:ea typeface="Calibri" panose="020F0502020204030204" pitchFamily="34" charset="0"/>
              </a:rPr>
              <a:t>28 </a:t>
            </a:r>
            <a:r>
              <a:rPr lang="en-US" sz="1600" dirty="0" err="1">
                <a:ea typeface="Calibri" panose="020F0502020204030204" pitchFamily="34" charset="0"/>
              </a:rPr>
              <a:t>yo</a:t>
            </a:r>
            <a:r>
              <a:rPr lang="en-US" sz="1600" dirty="0">
                <a:ea typeface="Calibri" panose="020F0502020204030204" pitchFamily="34" charset="0"/>
              </a:rPr>
              <a:t> male sitting on couch. He states that he is SOB, his abdomen is distended and his legs are swollen all of this since 2000 this evening. He also reports his pump was alarming starting at 2100 and he shut it off. </a:t>
            </a:r>
            <a:endParaRPr lang="en-US" sz="1600" dirty="0" smtClean="0">
              <a:ea typeface="Calibri" panose="020F0502020204030204" pitchFamily="34" charset="0"/>
            </a:endParaRPr>
          </a:p>
          <a:p>
            <a:endParaRPr lang="en-US" sz="1600" dirty="0">
              <a:ea typeface="Calibri" panose="020F0502020204030204" pitchFamily="34" charset="0"/>
            </a:endParaRPr>
          </a:p>
          <a:p>
            <a:r>
              <a:rPr lang="en-US" sz="1600" dirty="0" smtClean="0">
                <a:ea typeface="Calibri" panose="020F0502020204030204" pitchFamily="34" charset="0"/>
              </a:rPr>
              <a:t>Pt</a:t>
            </a:r>
            <a:r>
              <a:rPr lang="en-US" sz="1600" dirty="0">
                <a:ea typeface="Calibri" panose="020F0502020204030204" pitchFamily="34" charset="0"/>
              </a:rPr>
              <a:t>. requires </a:t>
            </a:r>
            <a:r>
              <a:rPr lang="en-US" sz="1600" dirty="0" err="1">
                <a:ea typeface="Calibri" panose="020F0502020204030204" pitchFamily="34" charset="0"/>
              </a:rPr>
              <a:t>Milrinone</a:t>
            </a:r>
            <a:r>
              <a:rPr lang="en-US" sz="1600" dirty="0">
                <a:ea typeface="Calibri" panose="020F0502020204030204" pitchFamily="34" charset="0"/>
              </a:rPr>
              <a:t> continuous infusion and the pump was reading a high pressure alarm. Pt. also reports a cough this evening. </a:t>
            </a:r>
            <a:r>
              <a:rPr lang="en-US" sz="1600" i="1" dirty="0">
                <a:solidFill>
                  <a:srgbClr val="FFFF00"/>
                </a:solidFill>
                <a:ea typeface="Calibri" panose="020F0502020204030204" pitchFamily="34" charset="0"/>
              </a:rPr>
              <a:t>In reviewing his HX he has CHF with an EF of 20-25% and CKD</a:t>
            </a:r>
            <a:r>
              <a:rPr lang="en-US" sz="1600" dirty="0">
                <a:ea typeface="Calibri" panose="020F0502020204030204" pitchFamily="34" charset="0"/>
              </a:rPr>
              <a:t>. He reports he feels like he always does when he gets fluid overloaded. </a:t>
            </a:r>
            <a:r>
              <a:rPr lang="en-US" sz="1600" i="1" dirty="0">
                <a:solidFill>
                  <a:srgbClr val="FFFF00"/>
                </a:solidFill>
                <a:ea typeface="Calibri" panose="020F0502020204030204" pitchFamily="34" charset="0"/>
              </a:rPr>
              <a:t>Pt. also reports a 4 lb. weight gain in the last 24 hrs. Upon exam noted pt. in mild -moderate resp. distress with SPO2 in the 80's off his O2. </a:t>
            </a:r>
            <a:r>
              <a:rPr lang="en-US" sz="1600" b="1" i="1" u="sng" dirty="0">
                <a:solidFill>
                  <a:srgbClr val="FFFF00"/>
                </a:solidFill>
                <a:ea typeface="Calibri" panose="020F0502020204030204" pitchFamily="34" charset="0"/>
              </a:rPr>
              <a:t>In reviewing some old notes he does not like to wear his O2</a:t>
            </a:r>
            <a:r>
              <a:rPr lang="en-US" sz="1600" i="1" dirty="0">
                <a:solidFill>
                  <a:srgbClr val="FFFF00"/>
                </a:solidFill>
                <a:ea typeface="Calibri" panose="020F0502020204030204" pitchFamily="34" charset="0"/>
              </a:rPr>
              <a:t>. Pt. is A&amp;OX4, PPTE, MAE. Pt. is mildly </a:t>
            </a:r>
            <a:r>
              <a:rPr lang="en-US" sz="1600" i="1" dirty="0" err="1">
                <a:solidFill>
                  <a:srgbClr val="FFFF00"/>
                </a:solidFill>
                <a:ea typeface="Calibri" panose="020F0502020204030204" pitchFamily="34" charset="0"/>
              </a:rPr>
              <a:t>tachycardic</a:t>
            </a:r>
            <a:r>
              <a:rPr lang="en-US" sz="1600" i="1" dirty="0">
                <a:solidFill>
                  <a:srgbClr val="FFFF00"/>
                </a:solidFill>
                <a:ea typeface="Calibri" panose="020F0502020204030204" pitchFamily="34" charset="0"/>
              </a:rPr>
              <a:t>, BS clear upper and crackles in bases. ST on 12-lead W/O elevation. </a:t>
            </a:r>
            <a:endParaRPr lang="en-US" sz="1600" i="1" dirty="0" smtClean="0">
              <a:solidFill>
                <a:srgbClr val="FFFF00"/>
              </a:solidFill>
              <a:ea typeface="Calibri" panose="020F0502020204030204" pitchFamily="34" charset="0"/>
            </a:endParaRPr>
          </a:p>
          <a:p>
            <a:endParaRPr lang="en-US" sz="1600" dirty="0">
              <a:ea typeface="Calibri" panose="020F0502020204030204" pitchFamily="34" charset="0"/>
            </a:endParaRPr>
          </a:p>
          <a:p>
            <a:r>
              <a:rPr lang="en-US" sz="1600" dirty="0" smtClean="0">
                <a:ea typeface="Calibri" panose="020F0502020204030204" pitchFamily="34" charset="0"/>
              </a:rPr>
              <a:t>Abdomen </a:t>
            </a:r>
            <a:r>
              <a:rPr lang="en-US" sz="1600" dirty="0">
                <a:ea typeface="Calibri" panose="020F0502020204030204" pitchFamily="34" charset="0"/>
              </a:rPr>
              <a:t>appears distended though I have never seen this pt. in the past. Pt. has 3+ edema in lower ext. PICC line port being used for </a:t>
            </a:r>
            <a:r>
              <a:rPr lang="en-US" sz="1600" dirty="0" err="1">
                <a:ea typeface="Calibri" panose="020F0502020204030204" pitchFamily="34" charset="0"/>
              </a:rPr>
              <a:t>Milrinone</a:t>
            </a:r>
            <a:r>
              <a:rPr lang="en-US" sz="1600" dirty="0">
                <a:ea typeface="Calibri" panose="020F0502020204030204" pitchFamily="34" charset="0"/>
              </a:rPr>
              <a:t> infusion was occluded. PICC was flushed and infusion resumed. </a:t>
            </a:r>
            <a:r>
              <a:rPr lang="en-US" sz="1600" i="1" dirty="0" err="1">
                <a:solidFill>
                  <a:srgbClr val="FFFF00"/>
                </a:solidFill>
                <a:ea typeface="Calibri" panose="020F0502020204030204" pitchFamily="34" charset="0"/>
              </a:rPr>
              <a:t>Chem</a:t>
            </a:r>
            <a:r>
              <a:rPr lang="en-US" sz="1600" i="1" dirty="0">
                <a:solidFill>
                  <a:srgbClr val="FFFF00"/>
                </a:solidFill>
                <a:ea typeface="Calibri" panose="020F0502020204030204" pitchFamily="34" charset="0"/>
              </a:rPr>
              <a:t> 8 was obtained. NA 133, K+ 3.7, </a:t>
            </a:r>
            <a:r>
              <a:rPr lang="en-US" sz="1600" i="1" dirty="0" err="1">
                <a:solidFill>
                  <a:srgbClr val="FFFF00"/>
                </a:solidFill>
                <a:ea typeface="Calibri" panose="020F0502020204030204" pitchFamily="34" charset="0"/>
              </a:rPr>
              <a:t>Cl</a:t>
            </a:r>
            <a:r>
              <a:rPr lang="en-US" sz="1600" i="1" dirty="0">
                <a:solidFill>
                  <a:srgbClr val="FFFF00"/>
                </a:solidFill>
                <a:ea typeface="Calibri" panose="020F0502020204030204" pitchFamily="34" charset="0"/>
              </a:rPr>
              <a:t> 97, CA 1.19, Tco2 36, Glucose 143, BUN 38, </a:t>
            </a:r>
            <a:r>
              <a:rPr lang="en-US" sz="1600" i="1" dirty="0" err="1">
                <a:solidFill>
                  <a:srgbClr val="FFFF00"/>
                </a:solidFill>
                <a:ea typeface="Calibri" panose="020F0502020204030204" pitchFamily="34" charset="0"/>
              </a:rPr>
              <a:t>Cre</a:t>
            </a:r>
            <a:r>
              <a:rPr lang="en-US" sz="1600" i="1" dirty="0">
                <a:solidFill>
                  <a:srgbClr val="FFFF00"/>
                </a:solidFill>
                <a:ea typeface="Calibri" panose="020F0502020204030204" pitchFamily="34" charset="0"/>
              </a:rPr>
              <a:t> 1.3, </a:t>
            </a:r>
            <a:r>
              <a:rPr lang="en-US" sz="1600" i="1" dirty="0" err="1">
                <a:solidFill>
                  <a:srgbClr val="FFFF00"/>
                </a:solidFill>
                <a:ea typeface="Calibri" panose="020F0502020204030204" pitchFamily="34" charset="0"/>
              </a:rPr>
              <a:t>Hct</a:t>
            </a:r>
            <a:r>
              <a:rPr lang="en-US" sz="1600" i="1" dirty="0">
                <a:solidFill>
                  <a:srgbClr val="FFFF00"/>
                </a:solidFill>
                <a:ea typeface="Calibri" panose="020F0502020204030204" pitchFamily="34" charset="0"/>
              </a:rPr>
              <a:t> 40, </a:t>
            </a:r>
            <a:r>
              <a:rPr lang="en-US" sz="1600" i="1" dirty="0" err="1">
                <a:solidFill>
                  <a:srgbClr val="FFFF00"/>
                </a:solidFill>
                <a:ea typeface="Calibri" panose="020F0502020204030204" pitchFamily="34" charset="0"/>
              </a:rPr>
              <a:t>Hgb</a:t>
            </a:r>
            <a:r>
              <a:rPr lang="en-US" sz="1600" i="1" dirty="0">
                <a:solidFill>
                  <a:srgbClr val="FFFF00"/>
                </a:solidFill>
                <a:ea typeface="Calibri" panose="020F0502020204030204" pitchFamily="34" charset="0"/>
              </a:rPr>
              <a:t> 13.6A Gap 5</a:t>
            </a:r>
            <a:r>
              <a:rPr lang="en-US" sz="1600" dirty="0">
                <a:ea typeface="Calibri" panose="020F0502020204030204" pitchFamily="34" charset="0"/>
              </a:rPr>
              <a:t>. </a:t>
            </a:r>
            <a:r>
              <a:rPr lang="en-US" sz="1600" b="1" i="1" dirty="0">
                <a:solidFill>
                  <a:srgbClr val="FFFF00"/>
                </a:solidFill>
                <a:ea typeface="Calibri" panose="020F0502020204030204" pitchFamily="34" charset="0"/>
              </a:rPr>
              <a:t>Pt. was given Lasix 80mg SIVP and advised to double his morning potassium dose. The importance of wearing his O2 was again stressed. I discussed the plan with pt. to ensure he felt capable of staying at home and that was his preference</a:t>
            </a:r>
            <a:r>
              <a:rPr lang="en-US" sz="1600" dirty="0">
                <a:ea typeface="Calibri" panose="020F0502020204030204" pitchFamily="34" charset="0"/>
              </a:rPr>
              <a:t>. </a:t>
            </a:r>
            <a:endParaRPr lang="en-US" sz="1600" dirty="0" smtClean="0">
              <a:ea typeface="Calibri" panose="020F0502020204030204" pitchFamily="34" charset="0"/>
            </a:endParaRPr>
          </a:p>
          <a:p>
            <a:endParaRPr lang="en-US" sz="1600" dirty="0">
              <a:ea typeface="Calibri" panose="020F0502020204030204" pitchFamily="34" charset="0"/>
            </a:endParaRPr>
          </a:p>
          <a:p>
            <a:r>
              <a:rPr lang="en-US" sz="1600" dirty="0" smtClean="0">
                <a:ea typeface="Calibri" panose="020F0502020204030204" pitchFamily="34" charset="0"/>
              </a:rPr>
              <a:t>Pt</a:t>
            </a:r>
            <a:r>
              <a:rPr lang="en-US" sz="1600" dirty="0">
                <a:ea typeface="Calibri" panose="020F0502020204030204" pitchFamily="34" charset="0"/>
              </a:rPr>
              <a:t>. stated he had a urinal and was advised to use it and write down all of his output between now and when he sees the nurse. He was advised to call back for any issues or worsening of condition. </a:t>
            </a:r>
            <a:r>
              <a:rPr lang="en-US" sz="1600" i="1" dirty="0">
                <a:solidFill>
                  <a:srgbClr val="FFFF00"/>
                </a:solidFill>
                <a:ea typeface="Calibri" panose="020F0502020204030204" pitchFamily="34" charset="0"/>
              </a:rPr>
              <a:t>I also spoke with Sean at Klarus and he is good with plan. Klarus will follow up tomorrow with client. Pt. declined transport and AMA was signed. ​</a:t>
            </a:r>
          </a:p>
        </p:txBody>
      </p:sp>
    </p:spTree>
    <p:extLst>
      <p:ext uri="{BB962C8B-B14F-4D97-AF65-F5344CB8AC3E}">
        <p14:creationId xmlns:p14="http://schemas.microsoft.com/office/powerpoint/2010/main" val="707964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10600" cy="5601533"/>
          </a:xfrm>
          <a:prstGeom prst="rect">
            <a:avLst/>
          </a:prstGeom>
        </p:spPr>
        <p:txBody>
          <a:bodyPr wrap="square">
            <a:spAutoFit/>
          </a:bodyPr>
          <a:lstStyle/>
          <a:p>
            <a:r>
              <a:rPr lang="en-US" sz="1600" dirty="0"/>
              <a:t>Client: XXXX, Clara L - 1934-03-06		Program: Home Health - 911</a:t>
            </a:r>
          </a:p>
          <a:p>
            <a:r>
              <a:rPr lang="en-US" sz="1600" b="1" dirty="0">
                <a:solidFill>
                  <a:srgbClr val="FFFF00"/>
                </a:solidFill>
              </a:rPr>
              <a:t>Visit Date: 8/21/2015	</a:t>
            </a:r>
            <a:r>
              <a:rPr lang="en-US" sz="1600" dirty="0"/>
              <a:t>		</a:t>
            </a:r>
            <a:r>
              <a:rPr lang="en-US" sz="1600" dirty="0" smtClean="0"/>
              <a:t>Visit </a:t>
            </a:r>
            <a:r>
              <a:rPr lang="en-US" sz="1600" dirty="0"/>
              <a:t>Type: Home Visit</a:t>
            </a:r>
          </a:p>
          <a:p>
            <a:r>
              <a:rPr lang="en-US" sz="1600" b="1" dirty="0">
                <a:solidFill>
                  <a:srgbClr val="FFFF00"/>
                </a:solidFill>
              </a:rPr>
              <a:t>Visit Acuity: 911 Call</a:t>
            </a:r>
            <a:r>
              <a:rPr lang="en-US" sz="1600" dirty="0"/>
              <a:t>			</a:t>
            </a:r>
            <a:r>
              <a:rPr lang="en-US" sz="1600" dirty="0" smtClean="0"/>
              <a:t>Transport </a:t>
            </a:r>
            <a:r>
              <a:rPr lang="en-US" sz="1600" dirty="0"/>
              <a:t>Resource: N/A</a:t>
            </a:r>
          </a:p>
          <a:p>
            <a:r>
              <a:rPr lang="en-US" sz="1600" dirty="0"/>
              <a:t>Response Number: 150821007		</a:t>
            </a:r>
            <a:r>
              <a:rPr lang="en-US" sz="1600" dirty="0" smtClean="0"/>
              <a:t>Note </a:t>
            </a:r>
            <a:r>
              <a:rPr lang="en-US" sz="1600" dirty="0"/>
              <a:t>By: Ronald Moren</a:t>
            </a:r>
          </a:p>
          <a:p>
            <a:endParaRPr lang="en-US" sz="1600" dirty="0"/>
          </a:p>
          <a:p>
            <a:r>
              <a:rPr lang="en-US" sz="1600" dirty="0"/>
              <a:t>Family called </a:t>
            </a:r>
            <a:r>
              <a:rPr lang="en-US" sz="1600" dirty="0" smtClean="0"/>
              <a:t>911 and </a:t>
            </a:r>
            <a:r>
              <a:rPr lang="en-US" sz="1600" dirty="0"/>
              <a:t>stated </a:t>
            </a:r>
            <a:r>
              <a:rPr lang="en-US" sz="1600" dirty="0" err="1"/>
              <a:t>pts</a:t>
            </a:r>
            <a:r>
              <a:rPr lang="en-US" sz="1600" dirty="0"/>
              <a:t> BGL was 29. On EMS arrival, family had managed to give </a:t>
            </a:r>
            <a:r>
              <a:rPr lang="en-US" sz="1600" dirty="0" err="1"/>
              <a:t>pt</a:t>
            </a:r>
            <a:r>
              <a:rPr lang="en-US" sz="1600" dirty="0"/>
              <a:t> a few mouthfuls of honey and BGL was 32. </a:t>
            </a:r>
            <a:r>
              <a:rPr lang="en-US" sz="1600" dirty="0" err="1"/>
              <a:t>Pt</a:t>
            </a:r>
            <a:r>
              <a:rPr lang="en-US" sz="1600" dirty="0"/>
              <a:t> found lying in bed </a:t>
            </a:r>
            <a:r>
              <a:rPr lang="en-US" sz="1600" dirty="0" err="1"/>
              <a:t>pt</a:t>
            </a:r>
            <a:r>
              <a:rPr lang="en-US" sz="1600" dirty="0"/>
              <a:t> is alert to painful stimuli only. </a:t>
            </a:r>
            <a:r>
              <a:rPr lang="en-US" sz="1600" dirty="0" err="1"/>
              <a:t>Pt</a:t>
            </a:r>
            <a:r>
              <a:rPr lang="en-US" sz="1600" dirty="0"/>
              <a:t> is </a:t>
            </a:r>
            <a:r>
              <a:rPr lang="en-US" sz="1600" dirty="0" err="1"/>
              <a:t>atraumatic</a:t>
            </a:r>
            <a:r>
              <a:rPr lang="en-US" sz="1600" dirty="0"/>
              <a:t>. BBS are clear, =, bilateral with good chest rise and fall. </a:t>
            </a:r>
            <a:r>
              <a:rPr lang="en-US" sz="1600" dirty="0" err="1"/>
              <a:t>Abd</a:t>
            </a:r>
            <a:r>
              <a:rPr lang="en-US" sz="1600" dirty="0"/>
              <a:t> is soft and non-tender with no masses noted. </a:t>
            </a:r>
            <a:r>
              <a:rPr lang="en-US" sz="1600" dirty="0" err="1"/>
              <a:t>Pt</a:t>
            </a:r>
            <a:r>
              <a:rPr lang="en-US" sz="1600" dirty="0"/>
              <a:t> has a PICC line in right arm that she receives daily antibiotics from family through. </a:t>
            </a:r>
            <a:r>
              <a:rPr lang="en-US" sz="1600" b="1" i="1" dirty="0">
                <a:solidFill>
                  <a:srgbClr val="FFFF00"/>
                </a:solidFill>
              </a:rPr>
              <a:t>PICC line was accessed and </a:t>
            </a:r>
            <a:r>
              <a:rPr lang="en-US" sz="1600" b="1" i="1" dirty="0" err="1">
                <a:solidFill>
                  <a:srgbClr val="FFFF00"/>
                </a:solidFill>
              </a:rPr>
              <a:t>approx</a:t>
            </a:r>
            <a:r>
              <a:rPr lang="en-US" sz="1600" b="1" i="1" dirty="0">
                <a:solidFill>
                  <a:srgbClr val="FFFF00"/>
                </a:solidFill>
              </a:rPr>
              <a:t> 7 ml fluid withdrawn. IV D-10 was started and 250 ml was infused. </a:t>
            </a:r>
            <a:r>
              <a:rPr lang="en-US" sz="1600" b="1" i="1" dirty="0" err="1">
                <a:solidFill>
                  <a:srgbClr val="FFFF00"/>
                </a:solidFill>
              </a:rPr>
              <a:t>Pt</a:t>
            </a:r>
            <a:r>
              <a:rPr lang="en-US" sz="1600" b="1" i="1" dirty="0">
                <a:solidFill>
                  <a:srgbClr val="FFFF00"/>
                </a:solidFill>
              </a:rPr>
              <a:t> became A&amp;OX4 and BGL increased to 188. </a:t>
            </a:r>
            <a:r>
              <a:rPr lang="en-US" sz="1600" b="1" i="1" dirty="0" err="1">
                <a:solidFill>
                  <a:srgbClr val="FFFF00"/>
                </a:solidFill>
              </a:rPr>
              <a:t>Pts</a:t>
            </a:r>
            <a:r>
              <a:rPr lang="en-US" sz="1600" b="1" i="1" dirty="0">
                <a:solidFill>
                  <a:srgbClr val="FFFF00"/>
                </a:solidFill>
              </a:rPr>
              <a:t> daughter cooked her some eggs and gave her an ensure to drink. </a:t>
            </a:r>
          </a:p>
          <a:p>
            <a:endParaRPr lang="en-US" sz="1600" dirty="0"/>
          </a:p>
          <a:p>
            <a:r>
              <a:rPr lang="en-US" sz="1600" dirty="0" err="1"/>
              <a:t>Pt</a:t>
            </a:r>
            <a:r>
              <a:rPr lang="en-US" sz="1600" dirty="0"/>
              <a:t> states she feels much better and does not want to go to the ER at this time. It was explained to the patient and her family that a large decrease in blood sugar, while may be expected, should still be evaluated by a physician. </a:t>
            </a:r>
            <a:r>
              <a:rPr lang="en-US" sz="1600" dirty="0" err="1"/>
              <a:t>Pt</a:t>
            </a:r>
            <a:r>
              <a:rPr lang="en-US" sz="1600" dirty="0"/>
              <a:t> and family still did not want to go to the ER. </a:t>
            </a:r>
            <a:r>
              <a:rPr lang="en-US" sz="1600" b="1" i="1" dirty="0" err="1">
                <a:solidFill>
                  <a:srgbClr val="FFFF00"/>
                </a:solidFill>
              </a:rPr>
              <a:t>Pt</a:t>
            </a:r>
            <a:r>
              <a:rPr lang="en-US" sz="1600" b="1" i="1" dirty="0">
                <a:solidFill>
                  <a:srgbClr val="FFFF00"/>
                </a:solidFill>
              </a:rPr>
              <a:t> and family were educated on possible problems with low BGL including falls, syncope, AMS, &amp; seizures. Family was instructed to monitor blood glucose levels and to contact KLARUS and/or her PCP in the morning. Family was also instructed to call 911 again if </a:t>
            </a:r>
            <a:r>
              <a:rPr lang="en-US" sz="1600" b="1" i="1" dirty="0" err="1">
                <a:solidFill>
                  <a:srgbClr val="FFFF00"/>
                </a:solidFill>
              </a:rPr>
              <a:t>pts</a:t>
            </a:r>
            <a:r>
              <a:rPr lang="en-US" sz="1600" b="1" i="1" dirty="0">
                <a:solidFill>
                  <a:srgbClr val="FFFF00"/>
                </a:solidFill>
              </a:rPr>
              <a:t> condition changes. </a:t>
            </a:r>
          </a:p>
          <a:p>
            <a:r>
              <a:rPr lang="en-US" sz="1600" b="1" dirty="0"/>
              <a:t> </a:t>
            </a:r>
          </a:p>
          <a:p>
            <a:r>
              <a:rPr lang="en-US" sz="1600" b="1" i="1" dirty="0">
                <a:solidFill>
                  <a:srgbClr val="FFFF00"/>
                </a:solidFill>
              </a:rPr>
              <a:t>KLARUS was contacted and message left, RN (Diane) called back and confirmed message received and advised she would have somebody go out and see patient in the morning.</a:t>
            </a:r>
          </a:p>
        </p:txBody>
      </p:sp>
    </p:spTree>
    <p:extLst>
      <p:ext uri="{BB962C8B-B14F-4D97-AF65-F5344CB8AC3E}">
        <p14:creationId xmlns:p14="http://schemas.microsoft.com/office/powerpoint/2010/main" val="2077557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304800"/>
            <a:ext cx="8686800" cy="5078313"/>
          </a:xfrm>
          <a:prstGeom prst="rect">
            <a:avLst/>
          </a:prstGeom>
        </p:spPr>
        <p:txBody>
          <a:bodyPr wrap="square">
            <a:spAutoFit/>
          </a:bodyPr>
          <a:lstStyle/>
          <a:p>
            <a:r>
              <a:rPr lang="en-US" dirty="0" smtClean="0"/>
              <a:t>Client</a:t>
            </a:r>
            <a:r>
              <a:rPr lang="en-US" dirty="0"/>
              <a:t>: </a:t>
            </a:r>
            <a:r>
              <a:rPr lang="en-US" dirty="0" smtClean="0"/>
              <a:t>XXXXX, </a:t>
            </a:r>
            <a:r>
              <a:rPr lang="en-US" dirty="0" err="1"/>
              <a:t>Joycia</a:t>
            </a:r>
            <a:r>
              <a:rPr lang="en-US" dirty="0"/>
              <a:t> Y </a:t>
            </a:r>
            <a:r>
              <a:rPr lang="en-US" dirty="0" smtClean="0"/>
              <a:t>– 19XX-XX-XX</a:t>
            </a:r>
            <a:r>
              <a:rPr lang="en-US" dirty="0"/>
              <a:t>	</a:t>
            </a:r>
            <a:r>
              <a:rPr lang="en-US" dirty="0" smtClean="0"/>
              <a:t>	Program</a:t>
            </a:r>
            <a:r>
              <a:rPr lang="en-US" dirty="0"/>
              <a:t>: Home Health - 911</a:t>
            </a:r>
          </a:p>
          <a:p>
            <a:r>
              <a:rPr lang="en-US" dirty="0" smtClean="0"/>
              <a:t>Referring </a:t>
            </a:r>
            <a:r>
              <a:rPr lang="en-US" dirty="0"/>
              <a:t>Source: </a:t>
            </a:r>
            <a:r>
              <a:rPr lang="en-US" dirty="0" smtClean="0"/>
              <a:t>Klarus			</a:t>
            </a:r>
            <a:r>
              <a:rPr lang="en-US" b="1" dirty="0" smtClean="0">
                <a:solidFill>
                  <a:srgbClr val="FFFF00"/>
                </a:solidFill>
              </a:rPr>
              <a:t>Visit </a:t>
            </a:r>
            <a:r>
              <a:rPr lang="en-US" b="1" dirty="0">
                <a:solidFill>
                  <a:srgbClr val="FFFF00"/>
                </a:solidFill>
              </a:rPr>
              <a:t>Date: 4/11/2015</a:t>
            </a:r>
          </a:p>
          <a:p>
            <a:r>
              <a:rPr lang="en-US" dirty="0"/>
              <a:t>Visit Type: Home Visit</a:t>
            </a:r>
          </a:p>
          <a:p>
            <a:endParaRPr lang="en-US" b="1" dirty="0" smtClean="0">
              <a:solidFill>
                <a:srgbClr val="FFFF00"/>
              </a:solidFill>
            </a:endParaRPr>
          </a:p>
          <a:p>
            <a:r>
              <a:rPr lang="en-US" b="1" dirty="0" smtClean="0">
                <a:solidFill>
                  <a:srgbClr val="FFFF00"/>
                </a:solidFill>
              </a:rPr>
              <a:t>Visit </a:t>
            </a:r>
            <a:r>
              <a:rPr lang="en-US" b="1" dirty="0">
                <a:solidFill>
                  <a:srgbClr val="FFFF00"/>
                </a:solidFill>
              </a:rPr>
              <a:t>Acuity: 911 </a:t>
            </a:r>
            <a:r>
              <a:rPr lang="en-US" b="1" dirty="0" smtClean="0">
                <a:solidFill>
                  <a:srgbClr val="FFFF00"/>
                </a:solidFill>
              </a:rPr>
              <a:t>Call</a:t>
            </a:r>
          </a:p>
          <a:p>
            <a:endParaRPr lang="en-US" b="1" dirty="0">
              <a:solidFill>
                <a:srgbClr val="FFFF00"/>
              </a:solidFill>
            </a:endParaRPr>
          </a:p>
          <a:p>
            <a:r>
              <a:rPr lang="en-US" dirty="0"/>
              <a:t>AOSTF pt. lying on couch in NAD. Crew reports </a:t>
            </a:r>
            <a:r>
              <a:rPr lang="en-US" b="1" i="1" dirty="0">
                <a:solidFill>
                  <a:srgbClr val="FFFF00"/>
                </a:solidFill>
              </a:rPr>
              <a:t>pt. has been having CP since last night and is mid sternal and radiates to her back</a:t>
            </a:r>
            <a:r>
              <a:rPr lang="en-US" dirty="0"/>
              <a:t>,  rates at 9/10. Her pain is worsened by movement and breathing. </a:t>
            </a:r>
            <a:endParaRPr lang="en-US" dirty="0" smtClean="0"/>
          </a:p>
          <a:p>
            <a:endParaRPr lang="en-US" dirty="0"/>
          </a:p>
          <a:p>
            <a:r>
              <a:rPr lang="en-US" dirty="0" smtClean="0"/>
              <a:t>Her </a:t>
            </a:r>
            <a:r>
              <a:rPr lang="en-US" dirty="0"/>
              <a:t>V/S are reported to be stable and she is reported to be a little anxious. In speaking with the pt. she agrees with the crews report of the situation. </a:t>
            </a:r>
            <a:r>
              <a:rPr lang="en-US" b="1" i="1" dirty="0">
                <a:solidFill>
                  <a:srgbClr val="FFFF00"/>
                </a:solidFill>
              </a:rPr>
              <a:t>She also reports she has had a 10lb weight gain since yesterday according to her </a:t>
            </a:r>
            <a:r>
              <a:rPr lang="en-US" b="1" i="1" dirty="0" err="1">
                <a:solidFill>
                  <a:srgbClr val="FFFF00"/>
                </a:solidFill>
              </a:rPr>
              <a:t>Cardiocom</a:t>
            </a:r>
            <a:r>
              <a:rPr lang="en-US" b="1" i="1" dirty="0">
                <a:solidFill>
                  <a:srgbClr val="FFFF00"/>
                </a:solidFill>
              </a:rPr>
              <a:t> unit</a:t>
            </a:r>
            <a:r>
              <a:rPr lang="en-US" dirty="0"/>
              <a:t>. </a:t>
            </a:r>
            <a:endParaRPr lang="en-US" dirty="0" smtClean="0"/>
          </a:p>
          <a:p>
            <a:endParaRPr lang="en-US" dirty="0"/>
          </a:p>
          <a:p>
            <a:r>
              <a:rPr lang="en-US" b="1" i="1" dirty="0" smtClean="0">
                <a:solidFill>
                  <a:srgbClr val="FFFF00"/>
                </a:solidFill>
              </a:rPr>
              <a:t>She </a:t>
            </a:r>
            <a:r>
              <a:rPr lang="en-US" b="1" i="1" dirty="0">
                <a:solidFill>
                  <a:srgbClr val="FFFF00"/>
                </a:solidFill>
              </a:rPr>
              <a:t>has had this in the past and this is the same pain she usually has. She believes her NTG will relieve it but she was afraid to take as Klarus usually walks her </a:t>
            </a:r>
            <a:r>
              <a:rPr lang="en-US" b="1" i="1" dirty="0" smtClean="0">
                <a:solidFill>
                  <a:srgbClr val="FFFF00"/>
                </a:solidFill>
              </a:rPr>
              <a:t>through it</a:t>
            </a:r>
            <a:r>
              <a:rPr lang="en-US" dirty="0" smtClean="0"/>
              <a:t>. </a:t>
            </a:r>
            <a:r>
              <a:rPr lang="en-US" dirty="0"/>
              <a:t>She also has an anxiety history and has not taken her Xanax or other morning meds yet. Pt. denies any N/V or diaphoresis. </a:t>
            </a:r>
          </a:p>
        </p:txBody>
      </p:sp>
    </p:spTree>
    <p:extLst>
      <p:ext uri="{BB962C8B-B14F-4D97-AF65-F5344CB8AC3E}">
        <p14:creationId xmlns:p14="http://schemas.microsoft.com/office/powerpoint/2010/main" val="2731112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10600" cy="2246769"/>
          </a:xfrm>
          <a:prstGeom prst="rect">
            <a:avLst/>
          </a:prstGeom>
        </p:spPr>
        <p:txBody>
          <a:bodyPr wrap="square">
            <a:spAutoFit/>
          </a:bodyPr>
          <a:lstStyle/>
          <a:p>
            <a:r>
              <a:rPr lang="en-US" sz="2000" b="1" i="1" u="sng" dirty="0">
                <a:solidFill>
                  <a:srgbClr val="FFFF00"/>
                </a:solidFill>
                <a:latin typeface="Calibri" pitchFamily="34" charset="0"/>
              </a:rPr>
              <a:t>The all-cause 30-day hospital readmission rate among Medicare fee-for-service beneficiaries plummeted </a:t>
            </a:r>
            <a:r>
              <a:rPr lang="en-US" sz="2000" b="1" i="1" u="sng" dirty="0" smtClean="0">
                <a:solidFill>
                  <a:srgbClr val="FFFF00"/>
                </a:solidFill>
                <a:latin typeface="Calibri" pitchFamily="34" charset="0"/>
              </a:rPr>
              <a:t>further to </a:t>
            </a:r>
            <a:r>
              <a:rPr lang="en-US" sz="2000" b="1" i="1" u="sng" dirty="0">
                <a:solidFill>
                  <a:srgbClr val="FFFF00"/>
                </a:solidFill>
                <a:latin typeface="Calibri" pitchFamily="34" charset="0"/>
              </a:rPr>
              <a:t>approximately 17.5 percent in 2013</a:t>
            </a:r>
            <a:r>
              <a:rPr lang="en-US" sz="2000" dirty="0">
                <a:solidFill>
                  <a:srgbClr val="FFFF00"/>
                </a:solidFill>
                <a:latin typeface="Calibri" pitchFamily="34" charset="0"/>
              </a:rPr>
              <a:t>, </a:t>
            </a:r>
            <a:r>
              <a:rPr lang="en-US" sz="2000" dirty="0">
                <a:latin typeface="Calibri" pitchFamily="34" charset="0"/>
              </a:rPr>
              <a:t>translating into an estimated 150,000 fewer hospital </a:t>
            </a:r>
            <a:r>
              <a:rPr lang="en-US" sz="2000" dirty="0" smtClean="0">
                <a:latin typeface="Calibri" pitchFamily="34" charset="0"/>
              </a:rPr>
              <a:t>readmissions between </a:t>
            </a:r>
            <a:r>
              <a:rPr lang="en-US" sz="2000" dirty="0">
                <a:latin typeface="Calibri" pitchFamily="34" charset="0"/>
              </a:rPr>
              <a:t>January 2012 and December </a:t>
            </a:r>
            <a:r>
              <a:rPr lang="en-US" sz="2000" dirty="0" smtClean="0">
                <a:latin typeface="Calibri" pitchFamily="34" charset="0"/>
              </a:rPr>
              <a:t>2013.</a:t>
            </a:r>
          </a:p>
          <a:p>
            <a:endParaRPr lang="en-US" sz="2000" dirty="0">
              <a:latin typeface="Calibri" pitchFamily="34" charset="0"/>
            </a:endParaRPr>
          </a:p>
          <a:p>
            <a:r>
              <a:rPr lang="en-US" sz="2000" dirty="0" smtClean="0">
                <a:latin typeface="Calibri" pitchFamily="34" charset="0"/>
              </a:rPr>
              <a:t>This </a:t>
            </a:r>
            <a:r>
              <a:rPr lang="en-US" sz="2000" dirty="0">
                <a:latin typeface="Calibri" pitchFamily="34" charset="0"/>
              </a:rPr>
              <a:t>represents an 8 percent reduction in the Medicare </a:t>
            </a:r>
            <a:r>
              <a:rPr lang="en-US" sz="2000" dirty="0" smtClean="0">
                <a:latin typeface="Calibri" pitchFamily="34" charset="0"/>
              </a:rPr>
              <a:t>fee-for service all-cause </a:t>
            </a:r>
            <a:r>
              <a:rPr lang="en-US" sz="2000" dirty="0">
                <a:latin typeface="Calibri" pitchFamily="34" charset="0"/>
              </a:rPr>
              <a:t>30-day readmissions rate.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280" y="2590800"/>
            <a:ext cx="6707226" cy="35385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78280" y="6324600"/>
            <a:ext cx="5684520" cy="307777"/>
          </a:xfrm>
          <a:prstGeom prst="rect">
            <a:avLst/>
          </a:prstGeom>
        </p:spPr>
        <p:txBody>
          <a:bodyPr wrap="square">
            <a:spAutoFit/>
          </a:bodyPr>
          <a:lstStyle/>
          <a:p>
            <a:pPr algn="ctr"/>
            <a:r>
              <a:rPr lang="en-US" sz="1400" dirty="0">
                <a:hlinkClick r:id="rId3"/>
              </a:rPr>
              <a:t>http://</a:t>
            </a:r>
            <a:r>
              <a:rPr lang="en-US" sz="1400" dirty="0" smtClean="0">
                <a:hlinkClick r:id="rId3"/>
              </a:rPr>
              <a:t>innovation.cms.gov/Files/reports/patient-safety-results.pdf</a:t>
            </a:r>
            <a:r>
              <a:rPr lang="en-US" sz="1400" dirty="0" smtClean="0"/>
              <a:t> </a:t>
            </a:r>
            <a:endParaRPr lang="en-US" sz="1400" dirty="0"/>
          </a:p>
        </p:txBody>
      </p:sp>
    </p:spTree>
    <p:extLst>
      <p:ext uri="{BB962C8B-B14F-4D97-AF65-F5344CB8AC3E}">
        <p14:creationId xmlns:p14="http://schemas.microsoft.com/office/powerpoint/2010/main" val="954760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040" y="228600"/>
            <a:ext cx="8534400" cy="5632311"/>
          </a:xfrm>
          <a:prstGeom prst="rect">
            <a:avLst/>
          </a:prstGeom>
        </p:spPr>
        <p:txBody>
          <a:bodyPr wrap="square">
            <a:spAutoFit/>
          </a:bodyPr>
          <a:lstStyle/>
          <a:p>
            <a:r>
              <a:rPr lang="en-US" sz="2000" dirty="0"/>
              <a:t>She also feels like her hands and feet are swollen as they feel tight. She denies additional complaint</a:t>
            </a:r>
            <a:r>
              <a:rPr lang="en-US" sz="2000" dirty="0" smtClean="0"/>
              <a:t>. Upon </a:t>
            </a:r>
            <a:r>
              <a:rPr lang="en-US" sz="2000" dirty="0"/>
              <a:t>exam noted pt. in NAD. Pt. is A&amp;OX4,  PPTE, MAE. VSS. BSCB, non labored. SR on 12-lead w/o acute changes. No edema is noted to hands and very mild edema noted to top of her feet once socks removed. I spoke with Diana at Klarus regarding this pt. </a:t>
            </a:r>
            <a:r>
              <a:rPr lang="en-US" sz="2000" b="1" i="1" dirty="0">
                <a:solidFill>
                  <a:srgbClr val="FFFF00"/>
                </a:solidFill>
              </a:rPr>
              <a:t>I reported her </a:t>
            </a:r>
            <a:r>
              <a:rPr lang="en-US" sz="2000" b="1" i="1" dirty="0" smtClean="0">
                <a:solidFill>
                  <a:srgbClr val="FFFF00"/>
                </a:solidFill>
              </a:rPr>
              <a:t>complaints. </a:t>
            </a:r>
            <a:r>
              <a:rPr lang="en-US" sz="2000" b="1" i="1" dirty="0">
                <a:solidFill>
                  <a:srgbClr val="FFFF00"/>
                </a:solidFill>
              </a:rPr>
              <a:t>I did advise her about the weight </a:t>
            </a:r>
            <a:r>
              <a:rPr lang="en-US" sz="2000" b="1" i="1" dirty="0" smtClean="0">
                <a:solidFill>
                  <a:srgbClr val="FFFF00"/>
                </a:solidFill>
              </a:rPr>
              <a:t>gain. </a:t>
            </a:r>
            <a:r>
              <a:rPr lang="en-US" sz="2000" b="1" i="1" dirty="0">
                <a:solidFill>
                  <a:srgbClr val="FFFF00"/>
                </a:solidFill>
              </a:rPr>
              <a:t>She felt pt. should take her NTG. She also reports pt. has been to the hospital for this in the past and was ruled Anxiety those times</a:t>
            </a:r>
            <a:r>
              <a:rPr lang="en-US" sz="2000" b="1" dirty="0">
                <a:solidFill>
                  <a:srgbClr val="FFFF00"/>
                </a:solidFill>
              </a:rPr>
              <a:t>. </a:t>
            </a:r>
            <a:endParaRPr lang="en-US" sz="2000" b="1" dirty="0" smtClean="0">
              <a:solidFill>
                <a:srgbClr val="FFFF00"/>
              </a:solidFill>
            </a:endParaRPr>
          </a:p>
          <a:p>
            <a:endParaRPr lang="en-US" sz="2000" dirty="0"/>
          </a:p>
          <a:p>
            <a:r>
              <a:rPr lang="en-US" sz="2000" dirty="0" smtClean="0"/>
              <a:t>Pt</a:t>
            </a:r>
            <a:r>
              <a:rPr lang="en-US" sz="2000" dirty="0"/>
              <a:t>. reported dramatic improvement in the discomfort after the NTG. Pt. was advised we could not R/O cardiac involvement without blood work but pointed out what we found on exam. Pt. opted to take her morning meds and stay at home. </a:t>
            </a:r>
            <a:endParaRPr lang="en-US" sz="2000" dirty="0" smtClean="0"/>
          </a:p>
          <a:p>
            <a:endParaRPr lang="en-US" sz="2000" dirty="0" smtClean="0"/>
          </a:p>
          <a:p>
            <a:r>
              <a:rPr lang="en-US" sz="2000" b="1" i="1" dirty="0" smtClean="0">
                <a:solidFill>
                  <a:srgbClr val="FFFF00"/>
                </a:solidFill>
              </a:rPr>
              <a:t>As </a:t>
            </a:r>
            <a:r>
              <a:rPr lang="en-US" sz="2000" b="1" i="1" dirty="0">
                <a:solidFill>
                  <a:srgbClr val="FFFF00"/>
                </a:solidFill>
              </a:rPr>
              <a:t>we were getting ready to leave Diana called back and reported her weight had in fact increased by 10 lbs. over the last 24 hours and would like her to be </a:t>
            </a:r>
            <a:r>
              <a:rPr lang="en-US" sz="2000" b="1" i="1" dirty="0" err="1">
                <a:solidFill>
                  <a:srgbClr val="FFFF00"/>
                </a:solidFill>
              </a:rPr>
              <a:t>diuresed</a:t>
            </a:r>
            <a:r>
              <a:rPr lang="en-US" sz="2000" b="1" i="1" dirty="0">
                <a:solidFill>
                  <a:srgbClr val="FFFF00"/>
                </a:solidFill>
              </a:rPr>
              <a:t>. I relayed this to the pt. and she agrees to plan</a:t>
            </a:r>
            <a:r>
              <a:rPr lang="en-US" sz="2000" b="1" dirty="0">
                <a:solidFill>
                  <a:srgbClr val="FFFF00"/>
                </a:solidFill>
              </a:rPr>
              <a:t>. </a:t>
            </a:r>
            <a:endParaRPr lang="en-US" sz="2000" b="1" dirty="0" smtClean="0">
              <a:solidFill>
                <a:srgbClr val="FFFF00"/>
              </a:solidFill>
            </a:endParaRPr>
          </a:p>
          <a:p>
            <a:endParaRPr lang="en-US" sz="2000" dirty="0"/>
          </a:p>
          <a:p>
            <a:r>
              <a:rPr lang="en-US" sz="2000" dirty="0" smtClean="0"/>
              <a:t>A </a:t>
            </a:r>
            <a:r>
              <a:rPr lang="en-US" sz="2000" dirty="0" err="1"/>
              <a:t>Chem</a:t>
            </a:r>
            <a:r>
              <a:rPr lang="en-US" sz="2000" dirty="0"/>
              <a:t> 8 was obtained and her K+,  </a:t>
            </a:r>
            <a:r>
              <a:rPr lang="en-US" sz="2000" dirty="0" err="1"/>
              <a:t>Hct</a:t>
            </a:r>
            <a:r>
              <a:rPr lang="en-US" sz="2000" dirty="0"/>
              <a:t> and </a:t>
            </a:r>
            <a:r>
              <a:rPr lang="en-US" sz="2000" dirty="0" err="1"/>
              <a:t>Hgb</a:t>
            </a:r>
            <a:r>
              <a:rPr lang="en-US" sz="2000" dirty="0"/>
              <a:t> was noted to be low. </a:t>
            </a:r>
            <a:endParaRPr lang="en-US" sz="2000" dirty="0" smtClean="0"/>
          </a:p>
        </p:txBody>
      </p:sp>
    </p:spTree>
    <p:extLst>
      <p:ext uri="{BB962C8B-B14F-4D97-AF65-F5344CB8AC3E}">
        <p14:creationId xmlns:p14="http://schemas.microsoft.com/office/powerpoint/2010/main" val="4022257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305800" cy="3785652"/>
          </a:xfrm>
          <a:prstGeom prst="rect">
            <a:avLst/>
          </a:prstGeom>
        </p:spPr>
        <p:txBody>
          <a:bodyPr wrap="square">
            <a:spAutoFit/>
          </a:bodyPr>
          <a:lstStyle/>
          <a:p>
            <a:r>
              <a:rPr lang="en-US" sz="2000" b="1" i="1" dirty="0">
                <a:solidFill>
                  <a:srgbClr val="FFFF00"/>
                </a:solidFill>
              </a:rPr>
              <a:t>I spoke with Dr. Davis regarding the Potassium dosing since she was a little low and he advises to increase her Potassium from 40 </a:t>
            </a:r>
            <a:r>
              <a:rPr lang="en-US" sz="2000" b="1" i="1" dirty="0" err="1">
                <a:solidFill>
                  <a:srgbClr val="FFFF00"/>
                </a:solidFill>
              </a:rPr>
              <a:t>mEq</a:t>
            </a:r>
            <a:r>
              <a:rPr lang="en-US" sz="2000" b="1" i="1" dirty="0">
                <a:solidFill>
                  <a:srgbClr val="FFFF00"/>
                </a:solidFill>
              </a:rPr>
              <a:t> Bid to 40mEq </a:t>
            </a:r>
            <a:r>
              <a:rPr lang="en-US" sz="2000" b="1" i="1" dirty="0" err="1">
                <a:solidFill>
                  <a:srgbClr val="FFFF00"/>
                </a:solidFill>
              </a:rPr>
              <a:t>Tid</a:t>
            </a:r>
            <a:r>
              <a:rPr lang="en-US" sz="2000" b="1" i="1" dirty="0">
                <a:solidFill>
                  <a:srgbClr val="FFFF00"/>
                </a:solidFill>
              </a:rPr>
              <a:t> today only. </a:t>
            </a:r>
            <a:endParaRPr lang="en-US" sz="2000" b="1" i="1" dirty="0" smtClean="0">
              <a:solidFill>
                <a:srgbClr val="FFFF00"/>
              </a:solidFill>
            </a:endParaRPr>
          </a:p>
          <a:p>
            <a:endParaRPr lang="en-US" sz="2000" dirty="0"/>
          </a:p>
          <a:p>
            <a:r>
              <a:rPr lang="en-US" sz="2000" b="1" i="1" dirty="0" smtClean="0">
                <a:solidFill>
                  <a:srgbClr val="FFFF00"/>
                </a:solidFill>
              </a:rPr>
              <a:t>IV </a:t>
            </a:r>
            <a:r>
              <a:rPr lang="en-US" sz="2000" b="1" i="1" dirty="0">
                <a:solidFill>
                  <a:srgbClr val="FFFF00"/>
                </a:solidFill>
              </a:rPr>
              <a:t>was initiated and Lasix 100mg IV was given SIVP. Pt. was advised to monitor and record her urine output using the hat she was provided and we would see her at 1400 for a F/U</a:t>
            </a:r>
            <a:r>
              <a:rPr lang="en-US" sz="2000" dirty="0"/>
              <a:t>. If anything changes to call Klarus or us back. Pt. remains pain free upon departure. </a:t>
            </a:r>
            <a:endParaRPr lang="en-US" sz="2000" dirty="0" smtClean="0"/>
          </a:p>
          <a:p>
            <a:endParaRPr lang="en-US" sz="2000" dirty="0"/>
          </a:p>
          <a:p>
            <a:r>
              <a:rPr lang="en-US" sz="2000" dirty="0" smtClean="0"/>
              <a:t>I </a:t>
            </a:r>
            <a:r>
              <a:rPr lang="en-US" sz="2000" dirty="0"/>
              <a:t>again spoke with Diana and advised of the treatment and that she would need a visit from them within 24 hrs. by protocol and she was going to get that set up. Visit complete.</a:t>
            </a:r>
          </a:p>
        </p:txBody>
      </p:sp>
    </p:spTree>
    <p:extLst>
      <p:ext uri="{BB962C8B-B14F-4D97-AF65-F5344CB8AC3E}">
        <p14:creationId xmlns:p14="http://schemas.microsoft.com/office/powerpoint/2010/main" val="10812037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4284688"/>
              </p:ext>
            </p:extLst>
          </p:nvPr>
        </p:nvGraphicFramePr>
        <p:xfrm>
          <a:off x="685800" y="533400"/>
          <a:ext cx="7239000" cy="2745740"/>
        </p:xfrm>
        <a:graphic>
          <a:graphicData uri="http://schemas.openxmlformats.org/drawingml/2006/table">
            <a:tbl>
              <a:tblPr/>
              <a:tblGrid>
                <a:gridCol w="5161439"/>
                <a:gridCol w="973857"/>
                <a:gridCol w="1103704"/>
              </a:tblGrid>
              <a:tr h="234950">
                <a:tc>
                  <a:txBody>
                    <a:bodyPr/>
                    <a:lstStyle/>
                    <a:p>
                      <a:pPr algn="l" fontAlgn="b"/>
                      <a:r>
                        <a:rPr lang="en-US" sz="1800" b="1" i="0" u="none" strike="noStrike" dirty="0">
                          <a:solidFill>
                            <a:srgbClr val="FFFF00"/>
                          </a:solidFill>
                          <a:effectLst/>
                          <a:latin typeface="Calibri" panose="020F0502020204030204" pitchFamily="34" charset="0"/>
                        </a:rPr>
                        <a:t>Utilization Outcome Summary</a:t>
                      </a:r>
                    </a:p>
                  </a:txBody>
                  <a:tcPr marL="6350" marR="6350" marT="6350" marB="0" anchor="b">
                    <a:lnL>
                      <a:noFill/>
                    </a:lnL>
                    <a:lnR>
                      <a:noFill/>
                    </a:lnR>
                    <a:lnT>
                      <a:noFill/>
                    </a:lnT>
                    <a:lnB>
                      <a:noFill/>
                    </a:lnB>
                  </a:tcPr>
                </a:tc>
                <a:tc>
                  <a:txBody>
                    <a:bodyPr/>
                    <a:lstStyle/>
                    <a:p>
                      <a:pPr algn="r" fontAlgn="b"/>
                      <a:r>
                        <a:rPr lang="en-US" sz="1800" b="1" i="0" u="none" strike="noStrike" dirty="0">
                          <a:solidFill>
                            <a:srgbClr val="FFFF00"/>
                          </a:solidFill>
                          <a:effectLst/>
                          <a:latin typeface="Calibri" panose="020F0502020204030204" pitchFamily="34" charset="0"/>
                        </a:rPr>
                        <a:t>As of:</a:t>
                      </a:r>
                    </a:p>
                  </a:txBody>
                  <a:tcPr marL="6350" marR="6350" marT="6350" marB="0" anchor="b">
                    <a:lnL>
                      <a:noFill/>
                    </a:lnL>
                    <a:lnR>
                      <a:noFill/>
                    </a:lnR>
                    <a:lnT>
                      <a:noFill/>
                    </a:lnT>
                    <a:lnB>
                      <a:noFill/>
                    </a:lnB>
                  </a:tcPr>
                </a:tc>
                <a:tc>
                  <a:txBody>
                    <a:bodyPr/>
                    <a:lstStyle/>
                    <a:p>
                      <a:pPr algn="l" fontAlgn="b"/>
                      <a:r>
                        <a:rPr lang="en-US" sz="1800" b="1" i="0" u="none" strike="noStrike" dirty="0">
                          <a:solidFill>
                            <a:srgbClr val="FFFF00"/>
                          </a:solidFill>
                          <a:effectLst/>
                          <a:latin typeface="Calibri" panose="020F0502020204030204" pitchFamily="34" charset="0"/>
                        </a:rPr>
                        <a:t>Jul-15</a:t>
                      </a:r>
                    </a:p>
                  </a:txBody>
                  <a:tcPr marL="6350" marR="6350" marT="6350" marB="0" anchor="b">
                    <a:lnL>
                      <a:noFill/>
                    </a:lnL>
                    <a:lnR>
                      <a:noFill/>
                    </a:lnR>
                    <a:lnT>
                      <a:noFill/>
                    </a:lnT>
                    <a:lnB>
                      <a:noFill/>
                    </a:lnB>
                    <a:noFill/>
                  </a:tcPr>
                </a:tc>
              </a:tr>
              <a:tr h="234950">
                <a:tc>
                  <a:txBody>
                    <a:bodyPr/>
                    <a:lstStyle/>
                    <a:p>
                      <a:pPr algn="l" fontAlgn="b"/>
                      <a:r>
                        <a:rPr lang="en-US" sz="1800" b="1" i="1" u="none" strike="noStrike" dirty="0">
                          <a:solidFill>
                            <a:schemeClr val="tx1"/>
                          </a:solidFill>
                          <a:effectLst/>
                          <a:latin typeface="Calibri" panose="020F0502020204030204" pitchFamily="34" charset="0"/>
                        </a:rPr>
                        <a:t>Home Health Partnership</a:t>
                      </a:r>
                    </a:p>
                  </a:txBody>
                  <a:tcPr marL="6350" marR="6350" marT="6350" marB="0" anchor="b">
                    <a:lnL>
                      <a:noFill/>
                    </a:lnL>
                    <a:lnR>
                      <a:noFill/>
                    </a:lnR>
                    <a:lnT>
                      <a:noFill/>
                    </a:lnT>
                    <a:lnB>
                      <a:noFill/>
                    </a:lnB>
                  </a:tcPr>
                </a:tc>
                <a:tc>
                  <a:txBody>
                    <a:bodyPr/>
                    <a:lstStyle/>
                    <a:p>
                      <a:pPr algn="l" fontAlgn="b"/>
                      <a:endParaRPr lang="en-US" sz="1800" b="1" i="1"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4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tcPr>
                </a:tc>
              </a:tr>
              <a:tr h="184150">
                <a:tc>
                  <a:txBody>
                    <a:bodyPr/>
                    <a:lstStyle/>
                    <a:p>
                      <a:pPr algn="l" fontAlgn="b"/>
                      <a:endParaRPr lang="en-US" sz="14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400" b="0" i="0" u="none" strike="noStrike" dirty="0">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US" sz="14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tcPr>
                </a:tc>
              </a:tr>
              <a:tr h="234950">
                <a:tc>
                  <a:txBody>
                    <a:bodyPr/>
                    <a:lstStyle/>
                    <a:p>
                      <a:pPr algn="l" fontAlgn="b"/>
                      <a:endParaRPr lang="en-US" sz="1800" b="0" i="0" u="none" strike="noStrike">
                        <a:solidFill>
                          <a:schemeClr val="tx1"/>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800" b="1" i="0" u="none" strike="noStrike" dirty="0">
                          <a:solidFill>
                            <a:schemeClr val="tx1"/>
                          </a:solidFill>
                          <a:effectLst/>
                          <a:latin typeface="Calibri" panose="020F0502020204030204" pitchFamily="34" charset="0"/>
                        </a:rPr>
                        <a:t>#</a:t>
                      </a:r>
                    </a:p>
                  </a:txBody>
                  <a:tcPr marL="6350" marR="6350" marT="6350" marB="0" anchor="b">
                    <a:lnL>
                      <a:noFill/>
                    </a:lnL>
                    <a:lnR>
                      <a:noFill/>
                    </a:lnR>
                    <a:lnT>
                      <a:noFill/>
                    </a:lnT>
                    <a:lnB>
                      <a:noFill/>
                    </a:lnB>
                  </a:tcPr>
                </a:tc>
                <a:tc>
                  <a:txBody>
                    <a:bodyPr/>
                    <a:lstStyle/>
                    <a:p>
                      <a:pPr algn="ctr" fontAlgn="b"/>
                      <a:r>
                        <a:rPr lang="en-US" sz="1800" b="1" i="0" u="none" strike="noStrike">
                          <a:solidFill>
                            <a:schemeClr val="tx1"/>
                          </a:solidFill>
                          <a:effectLst/>
                          <a:latin typeface="Calibri" panose="020F0502020204030204" pitchFamily="34" charset="0"/>
                        </a:rPr>
                        <a:t>%</a:t>
                      </a:r>
                    </a:p>
                  </a:txBody>
                  <a:tcPr marL="6350" marR="6350" marT="6350" marB="0" anchor="b">
                    <a:lnL>
                      <a:noFill/>
                    </a:lnL>
                    <a:lnR>
                      <a:noFill/>
                    </a:lnR>
                    <a:lnT>
                      <a:noFill/>
                    </a:lnT>
                    <a:lnB>
                      <a:noFill/>
                    </a:lnB>
                  </a:tcPr>
                </a:tc>
              </a:tr>
              <a:tr h="234950">
                <a:tc>
                  <a:txBody>
                    <a:bodyPr/>
                    <a:lstStyle/>
                    <a:p>
                      <a:pPr algn="l" fontAlgn="b"/>
                      <a:r>
                        <a:rPr lang="en-US" sz="1800" b="1" i="0" u="none" strike="noStrike" dirty="0">
                          <a:solidFill>
                            <a:srgbClr val="FFFF00"/>
                          </a:solidFill>
                          <a:effectLst/>
                          <a:latin typeface="Calibri" panose="020F0502020204030204" pitchFamily="34" charset="0"/>
                        </a:rPr>
                        <a:t>Enrollments by Home Health Agency</a:t>
                      </a:r>
                    </a:p>
                  </a:txBody>
                  <a:tcPr marL="6350" marR="6350" marT="6350" marB="0" anchor="b">
                    <a:lnL>
                      <a:noFill/>
                    </a:lnL>
                    <a:lnR>
                      <a:noFill/>
                    </a:lnR>
                    <a:lnT>
                      <a:noFill/>
                    </a:lnT>
                    <a:lnB>
                      <a:noFill/>
                    </a:lnB>
                  </a:tcPr>
                </a:tc>
                <a:tc>
                  <a:txBody>
                    <a:bodyPr/>
                    <a:lstStyle/>
                    <a:p>
                      <a:pPr algn="ctr" fontAlgn="b"/>
                      <a:r>
                        <a:rPr lang="en-US" sz="1800" b="1" i="0" u="none" strike="noStrike" dirty="0">
                          <a:solidFill>
                            <a:srgbClr val="FFFF00"/>
                          </a:solidFill>
                          <a:effectLst/>
                          <a:latin typeface="Calibri" panose="020F0502020204030204" pitchFamily="34" charset="0"/>
                        </a:rPr>
                        <a:t>754</a:t>
                      </a:r>
                    </a:p>
                  </a:txBody>
                  <a:tcPr marL="6350" marR="6350" marT="6350" marB="0" anchor="b">
                    <a:lnL>
                      <a:noFill/>
                    </a:lnL>
                    <a:lnR>
                      <a:noFill/>
                    </a:lnR>
                    <a:lnT>
                      <a:noFill/>
                    </a:lnT>
                    <a:lnB>
                      <a:noFill/>
                    </a:lnB>
                  </a:tcPr>
                </a:tc>
                <a:tc>
                  <a:txBody>
                    <a:bodyPr/>
                    <a:lstStyle/>
                    <a:p>
                      <a:pPr algn="ctr" fontAlgn="b"/>
                      <a:r>
                        <a:rPr lang="en-US" sz="1800" b="1" i="0" u="none" strike="noStrike" dirty="0">
                          <a:solidFill>
                            <a:srgbClr val="FFFF00"/>
                          </a:solidFill>
                          <a:effectLst/>
                          <a:latin typeface="Calibri" panose="020F0502020204030204" pitchFamily="34" charset="0"/>
                        </a:rPr>
                        <a:t>100.0%</a:t>
                      </a:r>
                    </a:p>
                  </a:txBody>
                  <a:tcPr marL="6350" marR="6350" marT="6350" marB="0" anchor="b">
                    <a:lnL>
                      <a:noFill/>
                    </a:lnL>
                    <a:lnR>
                      <a:noFill/>
                    </a:lnR>
                    <a:lnT>
                      <a:noFill/>
                    </a:lnT>
                    <a:lnB>
                      <a:noFill/>
                    </a:lnB>
                  </a:tcPr>
                </a:tc>
              </a:tr>
              <a:tr h="234950">
                <a:tc>
                  <a:txBody>
                    <a:bodyPr/>
                    <a:lstStyle/>
                    <a:p>
                      <a:pPr algn="l" fontAlgn="b"/>
                      <a:r>
                        <a:rPr lang="en-US" sz="1800" b="0" i="0" u="none" strike="noStrike">
                          <a:solidFill>
                            <a:schemeClr val="tx1"/>
                          </a:solidFill>
                          <a:effectLst/>
                          <a:latin typeface="Calibri" panose="020F0502020204030204" pitchFamily="34" charset="0"/>
                        </a:rPr>
                        <a:t>9-1-1 calls by Enrolled Patients</a:t>
                      </a:r>
                    </a:p>
                  </a:txBody>
                  <a:tcPr marL="190500" marR="6350" marT="6350" marB="0" anchor="b">
                    <a:lnL>
                      <a:noFill/>
                    </a:lnL>
                    <a:lnR>
                      <a:noFill/>
                    </a:lnR>
                    <a:lnT>
                      <a:noFill/>
                    </a:lnT>
                    <a:lnB>
                      <a:noFill/>
                    </a:lnB>
                  </a:tcPr>
                </a:tc>
                <a:tc>
                  <a:txBody>
                    <a:bodyPr/>
                    <a:lstStyle/>
                    <a:p>
                      <a:pPr algn="ctr" fontAlgn="b"/>
                      <a:r>
                        <a:rPr lang="en-US" sz="1800" b="0" i="0" u="none" strike="noStrike">
                          <a:solidFill>
                            <a:schemeClr val="tx1"/>
                          </a:solidFill>
                          <a:effectLst/>
                          <a:latin typeface="Calibri" panose="020F0502020204030204" pitchFamily="34" charset="0"/>
                        </a:rPr>
                        <a:t>455</a:t>
                      </a:r>
                    </a:p>
                  </a:txBody>
                  <a:tcPr marL="6350" marR="6350" marT="6350" marB="0" anchor="b">
                    <a:lnL>
                      <a:noFill/>
                    </a:lnL>
                    <a:lnR>
                      <a:noFill/>
                    </a:lnR>
                    <a:lnT>
                      <a:noFill/>
                    </a:lnT>
                    <a:lnB>
                      <a:noFill/>
                    </a:lnB>
                  </a:tcPr>
                </a:tc>
                <a:tc>
                  <a:txBody>
                    <a:bodyPr/>
                    <a:lstStyle/>
                    <a:p>
                      <a:pPr algn="ctr" fontAlgn="b"/>
                      <a:r>
                        <a:rPr lang="en-US" sz="1800" b="0" i="0" u="none" strike="noStrike" dirty="0">
                          <a:solidFill>
                            <a:schemeClr val="tx1"/>
                          </a:solidFill>
                          <a:effectLst/>
                          <a:latin typeface="Calibri" panose="020F0502020204030204" pitchFamily="34" charset="0"/>
                        </a:rPr>
                        <a:t>60.3%</a:t>
                      </a:r>
                    </a:p>
                  </a:txBody>
                  <a:tcPr marL="6350" marR="6350" marT="6350" marB="0" anchor="b">
                    <a:lnL>
                      <a:noFill/>
                    </a:lnL>
                    <a:lnR>
                      <a:noFill/>
                    </a:lnR>
                    <a:lnT>
                      <a:noFill/>
                    </a:lnT>
                    <a:lnB>
                      <a:noFill/>
                    </a:lnB>
                  </a:tcPr>
                </a:tc>
              </a:tr>
              <a:tr h="234950">
                <a:tc>
                  <a:txBody>
                    <a:bodyPr/>
                    <a:lstStyle/>
                    <a:p>
                      <a:pPr algn="l" fontAlgn="b"/>
                      <a:r>
                        <a:rPr lang="en-US" sz="1800" b="0" i="0" u="none" strike="noStrike">
                          <a:solidFill>
                            <a:schemeClr val="tx1"/>
                          </a:solidFill>
                          <a:effectLst/>
                          <a:latin typeface="Calibri" panose="020F0502020204030204" pitchFamily="34" charset="0"/>
                        </a:rPr>
                        <a:t>9-1-1 Calls by Enrolled Patients with a CCP on-scene</a:t>
                      </a:r>
                    </a:p>
                  </a:txBody>
                  <a:tcPr marL="190500" marR="6350" marT="6350" marB="0" anchor="b">
                    <a:lnL>
                      <a:noFill/>
                    </a:lnL>
                    <a:lnR>
                      <a:noFill/>
                    </a:lnR>
                    <a:lnT>
                      <a:noFill/>
                    </a:lnT>
                    <a:lnB>
                      <a:noFill/>
                    </a:lnB>
                  </a:tcPr>
                </a:tc>
                <a:tc>
                  <a:txBody>
                    <a:bodyPr/>
                    <a:lstStyle/>
                    <a:p>
                      <a:pPr algn="ctr" fontAlgn="b"/>
                      <a:r>
                        <a:rPr lang="en-US" sz="1800" b="0" i="0" u="none" strike="noStrike">
                          <a:solidFill>
                            <a:schemeClr val="tx1"/>
                          </a:solidFill>
                          <a:effectLst/>
                          <a:latin typeface="Calibri" panose="020F0502020204030204" pitchFamily="34" charset="0"/>
                        </a:rPr>
                        <a:t>200</a:t>
                      </a:r>
                    </a:p>
                  </a:txBody>
                  <a:tcPr marL="6350" marR="6350" marT="6350" marB="0" anchor="b">
                    <a:lnL>
                      <a:noFill/>
                    </a:lnL>
                    <a:lnR>
                      <a:noFill/>
                    </a:lnR>
                    <a:lnT>
                      <a:noFill/>
                    </a:lnT>
                    <a:lnB>
                      <a:noFill/>
                    </a:lnB>
                  </a:tcPr>
                </a:tc>
                <a:tc>
                  <a:txBody>
                    <a:bodyPr/>
                    <a:lstStyle/>
                    <a:p>
                      <a:pPr algn="ctr" fontAlgn="b"/>
                      <a:r>
                        <a:rPr lang="en-US" sz="1800" b="0" i="0" u="none" strike="noStrike" dirty="0">
                          <a:solidFill>
                            <a:schemeClr val="tx1"/>
                          </a:solidFill>
                          <a:effectLst/>
                          <a:latin typeface="Calibri" panose="020F0502020204030204" pitchFamily="34" charset="0"/>
                        </a:rPr>
                        <a:t>44.0%</a:t>
                      </a:r>
                    </a:p>
                  </a:txBody>
                  <a:tcPr marL="6350" marR="6350" marT="6350" marB="0" anchor="b">
                    <a:lnL>
                      <a:noFill/>
                    </a:lnL>
                    <a:lnR>
                      <a:noFill/>
                    </a:lnR>
                    <a:lnT>
                      <a:noFill/>
                    </a:lnT>
                    <a:lnB>
                      <a:noFill/>
                    </a:lnB>
                  </a:tcPr>
                </a:tc>
              </a:tr>
              <a:tr h="234950">
                <a:tc>
                  <a:txBody>
                    <a:bodyPr/>
                    <a:lstStyle/>
                    <a:p>
                      <a:pPr algn="l" fontAlgn="b"/>
                      <a:r>
                        <a:rPr lang="en-US" sz="1800" b="0" i="0" u="none" strike="noStrike">
                          <a:solidFill>
                            <a:schemeClr val="tx1"/>
                          </a:solidFill>
                          <a:effectLst/>
                          <a:latin typeface="Calibri" panose="020F0502020204030204" pitchFamily="34" charset="0"/>
                        </a:rPr>
                        <a:t>ED Transports when CCP on Scene</a:t>
                      </a:r>
                    </a:p>
                  </a:txBody>
                  <a:tcPr marL="190500" marR="6350" marT="6350" marB="0" anchor="b">
                    <a:lnL>
                      <a:noFill/>
                    </a:lnL>
                    <a:lnR>
                      <a:noFill/>
                    </a:lnR>
                    <a:lnT>
                      <a:noFill/>
                    </a:lnT>
                    <a:lnB>
                      <a:noFill/>
                    </a:lnB>
                  </a:tcPr>
                </a:tc>
                <a:tc>
                  <a:txBody>
                    <a:bodyPr/>
                    <a:lstStyle/>
                    <a:p>
                      <a:pPr algn="ctr" fontAlgn="b"/>
                      <a:r>
                        <a:rPr lang="en-US" sz="1800" b="0" i="0" u="none" strike="noStrike">
                          <a:solidFill>
                            <a:schemeClr val="tx1"/>
                          </a:solidFill>
                          <a:effectLst/>
                          <a:latin typeface="Calibri" panose="020F0502020204030204" pitchFamily="34" charset="0"/>
                        </a:rPr>
                        <a:t>74</a:t>
                      </a:r>
                    </a:p>
                  </a:txBody>
                  <a:tcPr marL="6350" marR="6350" marT="6350" marB="0" anchor="b">
                    <a:lnL>
                      <a:noFill/>
                    </a:lnL>
                    <a:lnR>
                      <a:noFill/>
                    </a:lnR>
                    <a:lnT>
                      <a:noFill/>
                    </a:lnT>
                    <a:lnB>
                      <a:noFill/>
                    </a:lnB>
                  </a:tcPr>
                </a:tc>
                <a:tc>
                  <a:txBody>
                    <a:bodyPr/>
                    <a:lstStyle/>
                    <a:p>
                      <a:pPr algn="ctr" fontAlgn="b"/>
                      <a:r>
                        <a:rPr lang="en-US" sz="1800" b="0" i="0" u="none" strike="noStrike" dirty="0">
                          <a:solidFill>
                            <a:schemeClr val="tx1"/>
                          </a:solidFill>
                          <a:effectLst/>
                          <a:latin typeface="Calibri" panose="020F0502020204030204" pitchFamily="34" charset="0"/>
                        </a:rPr>
                        <a:t>37.0%</a:t>
                      </a:r>
                    </a:p>
                  </a:txBody>
                  <a:tcPr marL="6350" marR="6350" marT="6350" marB="0" anchor="b">
                    <a:lnL>
                      <a:noFill/>
                    </a:lnL>
                    <a:lnR>
                      <a:noFill/>
                    </a:lnR>
                    <a:lnT>
                      <a:noFill/>
                    </a:lnT>
                    <a:lnB>
                      <a:noFill/>
                    </a:lnB>
                  </a:tcPr>
                </a:tc>
              </a:tr>
              <a:tr h="234950">
                <a:tc>
                  <a:txBody>
                    <a:bodyPr/>
                    <a:lstStyle/>
                    <a:p>
                      <a:pPr algn="l" fontAlgn="b"/>
                      <a:r>
                        <a:rPr lang="en-US" sz="1800" b="0" i="0" u="none" strike="noStrike">
                          <a:solidFill>
                            <a:schemeClr val="tx1"/>
                          </a:solidFill>
                          <a:effectLst/>
                          <a:latin typeface="Calibri" panose="020F0502020204030204" pitchFamily="34" charset="0"/>
                        </a:rPr>
                        <a:t>Home Visits Requested by Agency</a:t>
                      </a:r>
                    </a:p>
                  </a:txBody>
                  <a:tcPr marL="190500" marR="6350" marT="6350" marB="0" anchor="b">
                    <a:lnL>
                      <a:noFill/>
                    </a:lnL>
                    <a:lnR>
                      <a:noFill/>
                    </a:lnR>
                    <a:lnT>
                      <a:noFill/>
                    </a:lnT>
                    <a:lnB>
                      <a:noFill/>
                    </a:lnB>
                  </a:tcPr>
                </a:tc>
                <a:tc>
                  <a:txBody>
                    <a:bodyPr/>
                    <a:lstStyle/>
                    <a:p>
                      <a:pPr algn="ctr" fontAlgn="b"/>
                      <a:r>
                        <a:rPr lang="en-US" sz="1800" b="0" i="0" u="none" strike="noStrike">
                          <a:solidFill>
                            <a:schemeClr val="tx1"/>
                          </a:solidFill>
                          <a:effectLst/>
                          <a:latin typeface="Calibri" panose="020F0502020204030204" pitchFamily="34" charset="0"/>
                        </a:rPr>
                        <a:t>158</a:t>
                      </a:r>
                    </a:p>
                  </a:txBody>
                  <a:tcPr marL="6350" marR="6350" marT="6350" marB="0" anchor="b">
                    <a:lnL>
                      <a:noFill/>
                    </a:lnL>
                    <a:lnR>
                      <a:noFill/>
                    </a:lnR>
                    <a:lnT>
                      <a:noFill/>
                    </a:lnT>
                    <a:lnB>
                      <a:noFill/>
                    </a:lnB>
                  </a:tcPr>
                </a:tc>
                <a:tc>
                  <a:txBody>
                    <a:bodyPr/>
                    <a:lstStyle/>
                    <a:p>
                      <a:pPr algn="ctr" fontAlgn="b"/>
                      <a:r>
                        <a:rPr lang="en-US" sz="1800" b="0" i="0" u="none" strike="noStrike" dirty="0">
                          <a:solidFill>
                            <a:schemeClr val="tx1"/>
                          </a:solidFill>
                          <a:effectLst/>
                          <a:latin typeface="Calibri" panose="020F0502020204030204" pitchFamily="34" charset="0"/>
                        </a:rPr>
                        <a:t>21.0%</a:t>
                      </a:r>
                    </a:p>
                  </a:txBody>
                  <a:tcPr marL="6350" marR="6350" marT="6350" marB="0" anchor="b">
                    <a:lnL>
                      <a:noFill/>
                    </a:lnL>
                    <a:lnR>
                      <a:noFill/>
                    </a:lnR>
                    <a:lnT>
                      <a:noFill/>
                    </a:lnT>
                    <a:lnB>
                      <a:noFill/>
                    </a:lnB>
                  </a:tcPr>
                </a:tc>
              </a:tr>
              <a:tr h="234950">
                <a:tc>
                  <a:txBody>
                    <a:bodyPr/>
                    <a:lstStyle/>
                    <a:p>
                      <a:pPr algn="l" fontAlgn="b"/>
                      <a:r>
                        <a:rPr lang="en-US" sz="1800" b="0" i="0" u="none" strike="noStrike" dirty="0">
                          <a:solidFill>
                            <a:schemeClr val="tx1"/>
                          </a:solidFill>
                          <a:effectLst/>
                          <a:latin typeface="Calibri" panose="020F0502020204030204" pitchFamily="34" charset="0"/>
                        </a:rPr>
                        <a:t>ED Transports from home visits requested by Agency</a:t>
                      </a:r>
                    </a:p>
                  </a:txBody>
                  <a:tcPr marL="190500" marR="6350" marT="6350" marB="0" anchor="b">
                    <a:lnL>
                      <a:noFill/>
                    </a:lnL>
                    <a:lnR>
                      <a:noFill/>
                    </a:lnR>
                    <a:lnT>
                      <a:noFill/>
                    </a:lnT>
                    <a:lnB>
                      <a:noFill/>
                    </a:lnB>
                  </a:tcPr>
                </a:tc>
                <a:tc>
                  <a:txBody>
                    <a:bodyPr/>
                    <a:lstStyle/>
                    <a:p>
                      <a:pPr algn="ctr" fontAlgn="b"/>
                      <a:r>
                        <a:rPr lang="en-US" sz="1800" b="0" i="0" u="none" strike="noStrike">
                          <a:solidFill>
                            <a:schemeClr val="tx1"/>
                          </a:solidFill>
                          <a:effectLst/>
                          <a:latin typeface="Calibri" panose="020F0502020204030204" pitchFamily="34" charset="0"/>
                        </a:rPr>
                        <a:t>6</a:t>
                      </a:r>
                    </a:p>
                  </a:txBody>
                  <a:tcPr marL="6350" marR="6350" marT="6350" marB="0" anchor="b">
                    <a:lnL>
                      <a:noFill/>
                    </a:lnL>
                    <a:lnR>
                      <a:noFill/>
                    </a:lnR>
                    <a:lnT>
                      <a:noFill/>
                    </a:lnT>
                    <a:lnB>
                      <a:noFill/>
                    </a:lnB>
                  </a:tcPr>
                </a:tc>
                <a:tc>
                  <a:txBody>
                    <a:bodyPr/>
                    <a:lstStyle/>
                    <a:p>
                      <a:pPr algn="ctr" fontAlgn="b"/>
                      <a:r>
                        <a:rPr lang="en-US" sz="1800" b="0" i="0" u="none" strike="noStrike" dirty="0">
                          <a:solidFill>
                            <a:schemeClr val="tx1"/>
                          </a:solidFill>
                          <a:effectLst/>
                          <a:latin typeface="Calibri" panose="020F0502020204030204" pitchFamily="34" charset="0"/>
                        </a:rPr>
                        <a:t>3.8%</a:t>
                      </a:r>
                    </a:p>
                  </a:txBody>
                  <a:tcPr marL="6350" marR="6350" marT="6350" marB="0" anchor="b">
                    <a:lnL>
                      <a:noFill/>
                    </a:lnL>
                    <a:lnR>
                      <a:noFill/>
                    </a:lnR>
                    <a:lnT>
                      <a:noFill/>
                    </a:lnT>
                    <a:lnB>
                      <a:noFill/>
                    </a:lnB>
                  </a:tcPr>
                </a:tc>
              </a:tr>
            </a:tbl>
          </a:graphicData>
        </a:graphic>
      </p:graphicFrame>
    </p:spTree>
    <p:extLst>
      <p:ext uri="{BB962C8B-B14F-4D97-AF65-F5344CB8AC3E}">
        <p14:creationId xmlns:p14="http://schemas.microsoft.com/office/powerpoint/2010/main" val="371524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533400"/>
            <a:ext cx="7467600" cy="5253233"/>
          </a:xfrm>
        </p:spPr>
      </p:pic>
    </p:spTree>
    <p:extLst>
      <p:ext uri="{BB962C8B-B14F-4D97-AF65-F5344CB8AC3E}">
        <p14:creationId xmlns:p14="http://schemas.microsoft.com/office/powerpoint/2010/main" val="3878944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0607"/>
            <a:ext cx="4876800" cy="651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61406"/>
            <a:ext cx="6172199" cy="596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18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animEffect transition="in" filter="fade">
                                      <p:cBhvr>
                                        <p:cTn id="9"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533400"/>
            <a:ext cx="7748203" cy="548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06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7280" y="393145"/>
            <a:ext cx="4114800" cy="5062924"/>
          </a:xfrm>
          <a:prstGeom prst="rect">
            <a:avLst/>
          </a:prstGeom>
        </p:spPr>
        <p:txBody>
          <a:bodyPr wrap="square">
            <a:spAutoFit/>
          </a:bodyPr>
          <a:lstStyle/>
          <a:p>
            <a:r>
              <a:rPr lang="en-US" sz="1700" i="1" dirty="0" smtClean="0">
                <a:latin typeface="Calibri" pitchFamily="34" charset="0"/>
              </a:rPr>
              <a:t>“</a:t>
            </a:r>
            <a:r>
              <a:rPr lang="en-US" sz="1700" b="1" i="1" u="sng" dirty="0" smtClean="0">
                <a:solidFill>
                  <a:srgbClr val="FFFF00"/>
                </a:solidFill>
                <a:latin typeface="Calibri" pitchFamily="34" charset="0"/>
              </a:rPr>
              <a:t>Mobile </a:t>
            </a:r>
            <a:r>
              <a:rPr lang="en-US" sz="1700" b="1" i="1" u="sng" dirty="0">
                <a:solidFill>
                  <a:srgbClr val="FFFF00"/>
                </a:solidFill>
                <a:latin typeface="Calibri" pitchFamily="34" charset="0"/>
              </a:rPr>
              <a:t>Integrated Healthcare is an innovative and patient-centered approach to meeting the needs of patients and their families</a:t>
            </a:r>
            <a:r>
              <a:rPr lang="en-US" sz="1700" i="1" dirty="0">
                <a:latin typeface="Calibri" pitchFamily="34" charset="0"/>
              </a:rPr>
              <a:t>. The model does require you to “flip” your thinking about almost everything – from roles for health care providers, to what an EMT or paramedic might do to care for a patient in their home, to how we will get paid for care in the future.</a:t>
            </a:r>
          </a:p>
          <a:p>
            <a:r>
              <a:rPr lang="en-US" sz="1700" i="1" dirty="0">
                <a:latin typeface="Calibri" pitchFamily="34" charset="0"/>
              </a:rPr>
              <a:t> </a:t>
            </a:r>
          </a:p>
          <a:p>
            <a:r>
              <a:rPr lang="en-US" sz="1700" i="1" dirty="0">
                <a:latin typeface="Calibri" pitchFamily="34" charset="0"/>
              </a:rPr>
              <a:t>The authors teach us how to flip our thinking about using home visits to assess safety and health. They encourage us to segment patients and design new ways to relate to and support these patients. </a:t>
            </a:r>
            <a:r>
              <a:rPr lang="en-US" sz="1700" b="1" i="1" u="sng" dirty="0">
                <a:solidFill>
                  <a:srgbClr val="FFFF00"/>
                </a:solidFill>
                <a:latin typeface="Calibri" pitchFamily="34" charset="0"/>
              </a:rPr>
              <a:t>And they urge us to use all of the assets in a community to get to better care</a:t>
            </a:r>
            <a:r>
              <a:rPr lang="en-US" sz="1700" i="1" dirty="0">
                <a:latin typeface="Calibri" pitchFamily="34" charset="0"/>
              </a:rPr>
              <a:t>. This is our shared professional challenge, and it will take new models, new relationships, and new skills</a:t>
            </a:r>
            <a:r>
              <a:rPr lang="en-US" sz="1700" i="1" dirty="0" smtClean="0">
                <a:latin typeface="Calibri" pitchFamily="34" charset="0"/>
              </a:rPr>
              <a:t>.”</a:t>
            </a:r>
            <a:endParaRPr lang="en-US" sz="1700" i="1" dirty="0">
              <a:latin typeface="Calibri" pitchFamily="34" charset="0"/>
            </a:endParaRPr>
          </a:p>
        </p:txBody>
      </p:sp>
      <p:sp>
        <p:nvSpPr>
          <p:cNvPr id="5" name="Rectangle 4"/>
          <p:cNvSpPr/>
          <p:nvPr/>
        </p:nvSpPr>
        <p:spPr>
          <a:xfrm>
            <a:off x="4495800" y="5456069"/>
            <a:ext cx="4381500" cy="830997"/>
          </a:xfrm>
          <a:prstGeom prst="rect">
            <a:avLst/>
          </a:prstGeom>
        </p:spPr>
        <p:txBody>
          <a:bodyPr wrap="square">
            <a:spAutoFit/>
          </a:bodyPr>
          <a:lstStyle/>
          <a:p>
            <a:pPr algn="r"/>
            <a:r>
              <a:rPr lang="en-US" sz="1600" b="1" dirty="0">
                <a:solidFill>
                  <a:srgbClr val="FFFF00"/>
                </a:solidFill>
              </a:rPr>
              <a:t>Maureen Bisognano</a:t>
            </a:r>
          </a:p>
          <a:p>
            <a:pPr algn="r"/>
            <a:r>
              <a:rPr lang="en-US" sz="1600" i="1" dirty="0"/>
              <a:t>President and </a:t>
            </a:r>
            <a:r>
              <a:rPr lang="en-US" sz="1600" i="1" dirty="0" smtClean="0"/>
              <a:t>CEO</a:t>
            </a:r>
          </a:p>
          <a:p>
            <a:pPr algn="r"/>
            <a:r>
              <a:rPr lang="en-US" sz="1600" b="1" dirty="0" smtClean="0">
                <a:solidFill>
                  <a:srgbClr val="FFFF00"/>
                </a:solidFill>
              </a:rPr>
              <a:t>Institute </a:t>
            </a:r>
            <a:r>
              <a:rPr lang="en-US" sz="1600" b="1" dirty="0">
                <a:solidFill>
                  <a:srgbClr val="FFFF00"/>
                </a:solidFill>
              </a:rPr>
              <a:t>for </a:t>
            </a:r>
            <a:r>
              <a:rPr lang="en-US" sz="1600" b="1" dirty="0" smtClean="0">
                <a:solidFill>
                  <a:srgbClr val="FFFF00"/>
                </a:solidFill>
              </a:rPr>
              <a:t>Healthcare Improvement</a:t>
            </a:r>
            <a:endParaRPr lang="en-US" sz="1600" b="1" dirty="0">
              <a:solidFill>
                <a:srgbClr val="FFFF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5823"/>
            <a:ext cx="4601726" cy="559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946711"/>
            <a:ext cx="847725" cy="36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2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0"/>
            <a:ext cx="4817444"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364534"/>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29000" y="304800"/>
            <a:ext cx="5410200" cy="6044068"/>
          </a:xfrm>
          <a:prstGeom prst="rect">
            <a:avLst/>
          </a:prstGeom>
        </p:spPr>
      </p:pic>
      <p:sp>
        <p:nvSpPr>
          <p:cNvPr id="5" name="TextBox 4"/>
          <p:cNvSpPr txBox="1"/>
          <p:nvPr/>
        </p:nvSpPr>
        <p:spPr>
          <a:xfrm>
            <a:off x="304800" y="1066800"/>
            <a:ext cx="2841547" cy="1200329"/>
          </a:xfrm>
          <a:prstGeom prst="rect">
            <a:avLst/>
          </a:prstGeom>
          <a:noFill/>
        </p:spPr>
        <p:txBody>
          <a:bodyPr wrap="none" rtlCol="0">
            <a:spAutoFit/>
          </a:bodyPr>
          <a:lstStyle/>
          <a:p>
            <a:r>
              <a:rPr lang="en-US" sz="2400" b="1" dirty="0" smtClean="0">
                <a:solidFill>
                  <a:srgbClr val="FFFF00"/>
                </a:solidFill>
              </a:rPr>
              <a:t>2009</a:t>
            </a:r>
            <a:r>
              <a:rPr lang="en-US" sz="2400" b="1" dirty="0" smtClean="0"/>
              <a:t> = 4 Programs</a:t>
            </a:r>
          </a:p>
          <a:p>
            <a:endParaRPr lang="en-US" sz="2400" b="1" dirty="0"/>
          </a:p>
          <a:p>
            <a:r>
              <a:rPr lang="en-US" sz="2400" b="1" dirty="0" smtClean="0">
                <a:solidFill>
                  <a:srgbClr val="FFFF00"/>
                </a:solidFill>
              </a:rPr>
              <a:t>2014</a:t>
            </a:r>
            <a:r>
              <a:rPr lang="en-US" sz="2400" b="1" dirty="0" smtClean="0"/>
              <a:t> = 160 Programs</a:t>
            </a:r>
            <a:endParaRPr lang="en-US" sz="2400" b="1" dirty="0"/>
          </a:p>
        </p:txBody>
      </p:sp>
    </p:spTree>
    <p:extLst>
      <p:ext uri="{BB962C8B-B14F-4D97-AF65-F5344CB8AC3E}">
        <p14:creationId xmlns:p14="http://schemas.microsoft.com/office/powerpoint/2010/main" val="2420548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382000" cy="5940088"/>
          </a:xfrm>
          <a:prstGeom prst="rect">
            <a:avLst/>
          </a:prstGeom>
        </p:spPr>
        <p:txBody>
          <a:bodyPr wrap="square">
            <a:spAutoFit/>
          </a:bodyPr>
          <a:lstStyle/>
          <a:p>
            <a:r>
              <a:rPr lang="en-US" sz="2400" b="1" dirty="0">
                <a:solidFill>
                  <a:srgbClr val="FFFF00"/>
                </a:solidFill>
              </a:rPr>
              <a:t>Paramedics Aren't Just for Emergencies</a:t>
            </a:r>
          </a:p>
          <a:p>
            <a:r>
              <a:rPr lang="en-US" i="1" dirty="0"/>
              <a:t>Home visits for lab tests, IV medications and hospital follow-up</a:t>
            </a:r>
          </a:p>
          <a:p>
            <a:r>
              <a:rPr lang="en-US" sz="1600" dirty="0"/>
              <a:t>By Laura </a:t>
            </a:r>
            <a:r>
              <a:rPr lang="en-US" sz="1600" dirty="0" err="1"/>
              <a:t>Landro</a:t>
            </a:r>
            <a:r>
              <a:rPr lang="en-US" sz="1600" dirty="0"/>
              <a:t> </a:t>
            </a:r>
          </a:p>
          <a:p>
            <a:r>
              <a:rPr lang="en-US" sz="1600" b="1" dirty="0">
                <a:solidFill>
                  <a:srgbClr val="FFFF00"/>
                </a:solidFill>
              </a:rPr>
              <a:t>Aug. 17, 2015 </a:t>
            </a:r>
            <a:endParaRPr lang="en-US" sz="1600" b="1" dirty="0" smtClean="0">
              <a:solidFill>
                <a:srgbClr val="FFFF00"/>
              </a:solidFill>
            </a:endParaRPr>
          </a:p>
          <a:p>
            <a:endParaRPr lang="en-US" dirty="0"/>
          </a:p>
          <a:p>
            <a:r>
              <a:rPr lang="en-US" sz="1600" dirty="0"/>
              <a:t>Paramedics, who race to emergencies and transport victims to the nearest ER, are taking on a new role: keeping patients out of the hospital. </a:t>
            </a:r>
            <a:endParaRPr lang="en-US" sz="1600" dirty="0" smtClean="0"/>
          </a:p>
          <a:p>
            <a:endParaRPr lang="en-US" sz="1600" dirty="0"/>
          </a:p>
          <a:p>
            <a:r>
              <a:rPr lang="en-US" sz="1600" dirty="0"/>
              <a:t>In this new role, paramedics augment existing programs like visiting nurse services and home care. </a:t>
            </a:r>
            <a:r>
              <a:rPr lang="en-US" sz="1600" b="1" i="1" dirty="0">
                <a:solidFill>
                  <a:srgbClr val="FFFF00"/>
                </a:solidFill>
              </a:rPr>
              <a:t>They also treat patients who don’t meet home-nursing criteria or don’t want someone in their home all the time but still have complex needs, says  David Schoenwetter, an emergency physician and head of the mobile health paramedic pilot program at </a:t>
            </a:r>
            <a:r>
              <a:rPr lang="en-US" sz="1600" b="1" i="1" dirty="0" err="1">
                <a:solidFill>
                  <a:srgbClr val="FFFF00"/>
                </a:solidFill>
              </a:rPr>
              <a:t>Geisinger</a:t>
            </a:r>
            <a:r>
              <a:rPr lang="en-US" sz="1600" b="1" i="1" dirty="0">
                <a:solidFill>
                  <a:srgbClr val="FFFF00"/>
                </a:solidFill>
              </a:rPr>
              <a:t> Wyoming Valley Medical Center</a:t>
            </a:r>
            <a:r>
              <a:rPr lang="en-US" sz="1600" dirty="0"/>
              <a:t> in Wilkes-Barre, Pa., part of Danville, Pa.-based </a:t>
            </a:r>
            <a:r>
              <a:rPr lang="en-US" sz="1600" dirty="0" err="1"/>
              <a:t>Geisinger</a:t>
            </a:r>
            <a:r>
              <a:rPr lang="en-US" sz="1600" dirty="0"/>
              <a:t> Health System. </a:t>
            </a:r>
            <a:endParaRPr lang="en-US" sz="1600" dirty="0" smtClean="0"/>
          </a:p>
          <a:p>
            <a:endParaRPr lang="en-US" sz="1600" dirty="0"/>
          </a:p>
          <a:p>
            <a:r>
              <a:rPr lang="en-US" sz="1600" dirty="0"/>
              <a:t>The programs aim to reduce the high costs of emergency room visits and inpatient hospital stays. Hospitals are facing financial penalties from Medicare and other payers when patients are readmitted to the hospital within 30 days of being discharged</a:t>
            </a:r>
            <a:r>
              <a:rPr lang="en-US" sz="1600" dirty="0" smtClean="0"/>
              <a:t>.</a:t>
            </a:r>
          </a:p>
          <a:p>
            <a:endParaRPr lang="en-US" sz="1600" dirty="0"/>
          </a:p>
          <a:p>
            <a:r>
              <a:rPr lang="en-US" sz="1600" dirty="0" smtClean="0"/>
              <a:t>days </a:t>
            </a:r>
            <a:r>
              <a:rPr lang="en-US" sz="1600" dirty="0"/>
              <a:t>among 704 patients who had a home visit from a paramedic, </a:t>
            </a:r>
            <a:r>
              <a:rPr lang="en-US" sz="1600" dirty="0" err="1"/>
              <a:t>Geisinger</a:t>
            </a:r>
            <a:r>
              <a:rPr lang="en-US" sz="1600" dirty="0"/>
              <a:t> calculates. In </a:t>
            </a:r>
            <a:r>
              <a:rPr lang="en-US" sz="1600" dirty="0" err="1" smtClean="0"/>
              <a:t>t</a:t>
            </a:r>
            <a:r>
              <a:rPr lang="en-US" sz="1600" dirty="0" err="1"/>
              <a:t>From</a:t>
            </a:r>
            <a:r>
              <a:rPr lang="en-US" sz="1600" dirty="0"/>
              <a:t> March 2014 to June 2015, the </a:t>
            </a:r>
            <a:r>
              <a:rPr lang="en-US" sz="1600" dirty="0" err="1"/>
              <a:t>Geisinger</a:t>
            </a:r>
            <a:r>
              <a:rPr lang="en-US" sz="1600" dirty="0"/>
              <a:t> mobile health team prevented 42 hospitalizations, 33 emergency department visits and 168 inpatient </a:t>
            </a:r>
            <a:r>
              <a:rPr lang="en-US" sz="1600" dirty="0" smtClean="0"/>
              <a:t>he </a:t>
            </a:r>
            <a:r>
              <a:rPr lang="en-US" sz="1600" dirty="0"/>
              <a:t>case of heart-failure patients, hospital admissions and emergency-room visits were reduced by 50%, and the rate of hospital readmissions within 30 days fell by 15%. Patient satisfaction scores for the program were 100%.</a:t>
            </a:r>
          </a:p>
        </p:txBody>
      </p:sp>
      <p:pic>
        <p:nvPicPr>
          <p:cNvPr id="5" name="Picture 4"/>
          <p:cNvPicPr>
            <a:picLocks noChangeAspect="1"/>
          </p:cNvPicPr>
          <p:nvPr/>
        </p:nvPicPr>
        <p:blipFill>
          <a:blip r:embed="rId2"/>
          <a:stretch>
            <a:fillRect/>
          </a:stretch>
        </p:blipFill>
        <p:spPr>
          <a:xfrm>
            <a:off x="6705600" y="990600"/>
            <a:ext cx="1725318" cy="182896"/>
          </a:xfrm>
          <a:prstGeom prst="rect">
            <a:avLst/>
          </a:prstGeom>
        </p:spPr>
      </p:pic>
      <p:sp>
        <p:nvSpPr>
          <p:cNvPr id="6" name="Rectangle 5"/>
          <p:cNvSpPr/>
          <p:nvPr/>
        </p:nvSpPr>
        <p:spPr>
          <a:xfrm>
            <a:off x="1981200" y="6172200"/>
            <a:ext cx="5105400" cy="523220"/>
          </a:xfrm>
          <a:prstGeom prst="rect">
            <a:avLst/>
          </a:prstGeom>
        </p:spPr>
        <p:txBody>
          <a:bodyPr wrap="square">
            <a:spAutoFit/>
          </a:bodyPr>
          <a:lstStyle/>
          <a:p>
            <a:r>
              <a:rPr lang="en-US" sz="1400" dirty="0">
                <a:hlinkClick r:id="rId3"/>
              </a:rPr>
              <a:t>http://</a:t>
            </a:r>
            <a:r>
              <a:rPr lang="en-US" sz="1400" dirty="0" smtClean="0">
                <a:hlinkClick r:id="rId3"/>
              </a:rPr>
              <a:t>www.wsj.com/articles/paramedics-aren-t-just-for-emergencies-1439832074</a:t>
            </a:r>
            <a:r>
              <a:rPr lang="en-US" sz="1400" dirty="0" smtClean="0"/>
              <a:t> </a:t>
            </a:r>
            <a:endParaRPr lang="en-US" sz="1400" dirty="0"/>
          </a:p>
        </p:txBody>
      </p:sp>
    </p:spTree>
    <p:extLst>
      <p:ext uri="{BB962C8B-B14F-4D97-AF65-F5344CB8AC3E}">
        <p14:creationId xmlns:p14="http://schemas.microsoft.com/office/powerpoint/2010/main" val="362640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 y="457200"/>
            <a:ext cx="8732520" cy="5201424"/>
          </a:xfrm>
          <a:prstGeom prst="rect">
            <a:avLst/>
          </a:prstGeom>
        </p:spPr>
        <p:txBody>
          <a:bodyPr wrap="square">
            <a:spAutoFit/>
          </a:bodyPr>
          <a:lstStyle/>
          <a:p>
            <a:r>
              <a:rPr lang="en-US" sz="2800" b="1" dirty="0">
                <a:solidFill>
                  <a:srgbClr val="FFFF00"/>
                </a:solidFill>
                <a:latin typeface="Calibri" pitchFamily="34" charset="0"/>
              </a:rPr>
              <a:t>Readmission reduction: A losing battle</a:t>
            </a:r>
            <a:r>
              <a:rPr lang="en-US" sz="2800" b="1" dirty="0" smtClean="0">
                <a:solidFill>
                  <a:srgbClr val="FFFF00"/>
                </a:solidFill>
                <a:latin typeface="Calibri" pitchFamily="34" charset="0"/>
              </a:rPr>
              <a:t>?</a:t>
            </a:r>
          </a:p>
          <a:p>
            <a:r>
              <a:rPr lang="en-US" sz="2000" b="1" dirty="0" smtClean="0">
                <a:latin typeface="Calibri" pitchFamily="34" charset="0"/>
              </a:rPr>
              <a:t>October 16, 2014</a:t>
            </a:r>
          </a:p>
          <a:p>
            <a:endParaRPr lang="en-US" sz="2000" dirty="0" smtClean="0">
              <a:latin typeface="Calibri" pitchFamily="34" charset="0"/>
            </a:endParaRPr>
          </a:p>
          <a:p>
            <a:r>
              <a:rPr lang="en-US" sz="2400" dirty="0">
                <a:latin typeface="Calibri" pitchFamily="34" charset="0"/>
              </a:rPr>
              <a:t>Readmissions may be "beyond a hospital's control," according to a new study published in the American Journal of Managed Care</a:t>
            </a:r>
            <a:r>
              <a:rPr lang="en-US" sz="2400" dirty="0" smtClean="0">
                <a:latin typeface="Calibri" pitchFamily="34" charset="0"/>
              </a:rPr>
              <a:t>.</a:t>
            </a:r>
          </a:p>
          <a:p>
            <a:endParaRPr lang="en-US" sz="2400" dirty="0">
              <a:latin typeface="Calibri" pitchFamily="34" charset="0"/>
            </a:endParaRPr>
          </a:p>
          <a:p>
            <a:r>
              <a:rPr lang="en-US" sz="2400" b="1" i="1" u="sng" dirty="0" smtClean="0">
                <a:solidFill>
                  <a:srgbClr val="FFFF00"/>
                </a:solidFill>
                <a:latin typeface="Calibri" pitchFamily="34" charset="0"/>
              </a:rPr>
              <a:t>They </a:t>
            </a:r>
            <a:r>
              <a:rPr lang="en-US" sz="2400" b="1" i="1" u="sng" dirty="0">
                <a:solidFill>
                  <a:srgbClr val="FFFF00"/>
                </a:solidFill>
                <a:latin typeface="Calibri" pitchFamily="34" charset="0"/>
              </a:rPr>
              <a:t>gave half the patients an intervention featuring pre-discharge education and planning, post-discharge follow-up, an available hotline and "bridging" techniques such as daily symptom checks</a:t>
            </a:r>
            <a:r>
              <a:rPr lang="en-US" sz="2400" i="1" dirty="0" smtClean="0">
                <a:solidFill>
                  <a:srgbClr val="FFFF00"/>
                </a:solidFill>
                <a:latin typeface="Calibri" pitchFamily="34" charset="0"/>
              </a:rPr>
              <a:t>.</a:t>
            </a:r>
          </a:p>
          <a:p>
            <a:endParaRPr lang="en-US" sz="2400" dirty="0">
              <a:latin typeface="Calibri" pitchFamily="34" charset="0"/>
            </a:endParaRPr>
          </a:p>
          <a:p>
            <a:r>
              <a:rPr lang="en-US" sz="2400" b="1" i="1" u="sng" dirty="0">
                <a:solidFill>
                  <a:srgbClr val="FFFF00"/>
                </a:solidFill>
                <a:latin typeface="Calibri" pitchFamily="34" charset="0"/>
              </a:rPr>
              <a:t>Linden and his coauthor, Susan W. Butterworth, Ph.D., found no statistical difference in readmissions between the two groups after both 30-day and 90-day periods, although mortality was lower in the intervention group than the control group</a:t>
            </a:r>
            <a:r>
              <a:rPr lang="en-US" sz="2400" dirty="0" smtClean="0">
                <a:solidFill>
                  <a:srgbClr val="FFFF00"/>
                </a:solidFill>
                <a:latin typeface="Calibri" pitchFamily="34" charset="0"/>
              </a:rPr>
              <a:t>.</a:t>
            </a:r>
            <a:endParaRPr lang="en-US" sz="2400" dirty="0">
              <a:solidFill>
                <a:srgbClr val="FFFF00"/>
              </a:solidFill>
              <a:latin typeface="Calibri"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040" y="5419138"/>
            <a:ext cx="1447800" cy="478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44040" y="6019800"/>
            <a:ext cx="5334000" cy="738664"/>
          </a:xfrm>
          <a:prstGeom prst="rect">
            <a:avLst/>
          </a:prstGeom>
        </p:spPr>
        <p:txBody>
          <a:bodyPr wrap="square">
            <a:spAutoFit/>
          </a:bodyPr>
          <a:lstStyle/>
          <a:p>
            <a:r>
              <a:rPr lang="en-US" sz="1400" dirty="0">
                <a:latin typeface="Calibri" pitchFamily="34" charset="0"/>
                <a:hlinkClick r:id="rId3"/>
              </a:rPr>
              <a:t>http://</a:t>
            </a:r>
            <a:r>
              <a:rPr lang="en-US" sz="1400" dirty="0" smtClean="0">
                <a:latin typeface="Calibri" pitchFamily="34" charset="0"/>
                <a:hlinkClick r:id="rId3"/>
              </a:rPr>
              <a:t>www.ajmc.com/publications/issue/2014/2014-vol20-n10/a-comprehensive-hospital-based-intervention-to-reduce-readmissions-for-chronically-ill-patients-a-randomized-controlled-trial/3</a:t>
            </a:r>
            <a:r>
              <a:rPr lang="en-US" sz="1400" dirty="0" smtClean="0">
                <a:latin typeface="Calibri" pitchFamily="34" charset="0"/>
              </a:rPr>
              <a:t> </a:t>
            </a:r>
            <a:endParaRPr lang="en-US" sz="1400" dirty="0">
              <a:latin typeface="Calibri" pitchFamily="34" charset="0"/>
            </a:endParaRPr>
          </a:p>
        </p:txBody>
      </p:sp>
    </p:spTree>
    <p:extLst>
      <p:ext uri="{BB962C8B-B14F-4D97-AF65-F5344CB8AC3E}">
        <p14:creationId xmlns:p14="http://schemas.microsoft.com/office/powerpoint/2010/main" val="2955528288"/>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382000" cy="4832092"/>
          </a:xfrm>
          <a:prstGeom prst="rect">
            <a:avLst/>
          </a:prstGeom>
        </p:spPr>
        <p:txBody>
          <a:bodyPr wrap="square">
            <a:spAutoFit/>
          </a:bodyPr>
          <a:lstStyle/>
          <a:p>
            <a:r>
              <a:rPr lang="en-US" sz="2800" b="1" dirty="0">
                <a:solidFill>
                  <a:srgbClr val="FFFF00"/>
                </a:solidFill>
              </a:rPr>
              <a:t>Change From the Inside Out </a:t>
            </a:r>
            <a:r>
              <a:rPr lang="en-US" sz="2800" b="1" dirty="0" smtClean="0">
                <a:solidFill>
                  <a:srgbClr val="FFFF00"/>
                </a:solidFill>
              </a:rPr>
              <a:t>– </a:t>
            </a:r>
          </a:p>
          <a:p>
            <a:r>
              <a:rPr lang="en-US" sz="2800" b="1" dirty="0" smtClean="0">
                <a:solidFill>
                  <a:srgbClr val="FFFF00"/>
                </a:solidFill>
              </a:rPr>
              <a:t>Health </a:t>
            </a:r>
            <a:r>
              <a:rPr lang="en-US" sz="2800" b="1" dirty="0">
                <a:solidFill>
                  <a:srgbClr val="FFFF00"/>
                </a:solidFill>
              </a:rPr>
              <a:t>Care Leaders Taking the Helm </a:t>
            </a:r>
          </a:p>
          <a:p>
            <a:r>
              <a:rPr lang="en-US" b="1" u="sng" dirty="0"/>
              <a:t>Donald M. Berwick, MD</a:t>
            </a:r>
            <a:r>
              <a:rPr lang="en-US" dirty="0"/>
              <a:t>, MPP1; Derek </a:t>
            </a:r>
            <a:r>
              <a:rPr lang="en-US" dirty="0" err="1"/>
              <a:t>Feeley</a:t>
            </a:r>
            <a:r>
              <a:rPr lang="en-US" dirty="0"/>
              <a:t>, DBA1; </a:t>
            </a:r>
            <a:r>
              <a:rPr lang="en-US" dirty="0" err="1"/>
              <a:t>Saranya</a:t>
            </a:r>
            <a:r>
              <a:rPr lang="en-US" dirty="0"/>
              <a:t> </a:t>
            </a:r>
            <a:r>
              <a:rPr lang="en-US" dirty="0" err="1"/>
              <a:t>Loehrer</a:t>
            </a:r>
            <a:r>
              <a:rPr lang="en-US" dirty="0"/>
              <a:t>, MD, MPH1 </a:t>
            </a:r>
          </a:p>
          <a:p>
            <a:r>
              <a:rPr lang="en-US" dirty="0"/>
              <a:t>1Institute for Healthcare Improvement, Cambridge, Massachusetts</a:t>
            </a:r>
          </a:p>
          <a:p>
            <a:r>
              <a:rPr lang="en-US" dirty="0"/>
              <a:t>JAMA. </a:t>
            </a:r>
            <a:r>
              <a:rPr lang="en-US" sz="2000" b="1" dirty="0" smtClean="0">
                <a:solidFill>
                  <a:srgbClr val="FFFF00"/>
                </a:solidFill>
              </a:rPr>
              <a:t>March </a:t>
            </a:r>
            <a:r>
              <a:rPr lang="en-US" sz="2000" b="1" dirty="0">
                <a:solidFill>
                  <a:srgbClr val="FFFF00"/>
                </a:solidFill>
              </a:rPr>
              <a:t>26, 2015</a:t>
            </a:r>
            <a:r>
              <a:rPr lang="en-US" dirty="0"/>
              <a:t>. </a:t>
            </a:r>
          </a:p>
          <a:p>
            <a:r>
              <a:rPr lang="en-US" dirty="0"/>
              <a:t>doi:10.1001/jama.2015.2830 </a:t>
            </a:r>
            <a:endParaRPr lang="en-US" dirty="0" smtClean="0"/>
          </a:p>
          <a:p>
            <a:endParaRPr lang="en-US" dirty="0" smtClean="0"/>
          </a:p>
          <a:p>
            <a:r>
              <a:rPr lang="en-US" dirty="0"/>
              <a:t>Even as politicians and pundits continue to debate the merits of the Affordable Care Act (ACA), it is time to look beyond it to the next phase of US health care reform</a:t>
            </a:r>
            <a:r>
              <a:rPr lang="en-US" dirty="0" smtClean="0"/>
              <a:t>.</a:t>
            </a:r>
          </a:p>
          <a:p>
            <a:endParaRPr lang="en-US" dirty="0"/>
          </a:p>
          <a:p>
            <a:r>
              <a:rPr lang="en-US" dirty="0"/>
              <a:t>innovations in delivery mature at a far faster pace than laws and regulations evolve, even in far less contentious political times than today’s. </a:t>
            </a:r>
            <a:r>
              <a:rPr lang="en-US" b="1" i="1" dirty="0">
                <a:solidFill>
                  <a:srgbClr val="FFFF00"/>
                </a:solidFill>
              </a:rPr>
              <a:t>For example, productive new health care roles, such as </a:t>
            </a:r>
            <a:r>
              <a:rPr lang="en-US" b="1" i="1" u="sng" dirty="0">
                <a:solidFill>
                  <a:srgbClr val="FFFF00"/>
                </a:solidFill>
              </a:rPr>
              <a:t>community paramedics</a:t>
            </a:r>
            <a:r>
              <a:rPr lang="en-US" dirty="0"/>
              <a:t>, community health workers, and resilience counselors, </a:t>
            </a:r>
            <a:r>
              <a:rPr lang="en-US" b="1" i="1" dirty="0">
                <a:solidFill>
                  <a:srgbClr val="FFFF00"/>
                </a:solidFill>
              </a:rPr>
              <a:t>emerge at a rate that legal requirements and reimbursement policies simply do not match</a:t>
            </a:r>
            <a:r>
              <a:rPr lang="en-US" dirty="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085" y="5455920"/>
            <a:ext cx="28754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1200" y="6249888"/>
            <a:ext cx="6096000" cy="307777"/>
          </a:xfrm>
          <a:prstGeom prst="rect">
            <a:avLst/>
          </a:prstGeom>
        </p:spPr>
        <p:txBody>
          <a:bodyPr wrap="square">
            <a:spAutoFit/>
          </a:bodyPr>
          <a:lstStyle/>
          <a:p>
            <a:r>
              <a:rPr lang="en-US" sz="1400" dirty="0">
                <a:hlinkClick r:id="rId3"/>
              </a:rPr>
              <a:t>http://</a:t>
            </a:r>
            <a:r>
              <a:rPr lang="en-US" sz="1400" dirty="0" smtClean="0">
                <a:hlinkClick r:id="rId3"/>
              </a:rPr>
              <a:t>jama.jamanetwork.com/article.aspx?articleid=2210910</a:t>
            </a:r>
            <a:r>
              <a:rPr lang="en-US" sz="1400" dirty="0" smtClean="0"/>
              <a:t> </a:t>
            </a:r>
            <a:endParaRPr lang="en-US" sz="1400" dirty="0"/>
          </a:p>
        </p:txBody>
      </p:sp>
    </p:spTree>
    <p:extLst>
      <p:ext uri="{BB962C8B-B14F-4D97-AF65-F5344CB8AC3E}">
        <p14:creationId xmlns:p14="http://schemas.microsoft.com/office/powerpoint/2010/main" val="2447015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81000"/>
            <a:ext cx="5791200" cy="5791200"/>
          </a:xfrm>
          <a:prstGeom prst="rect">
            <a:avLst/>
          </a:prstGeom>
        </p:spPr>
      </p:pic>
    </p:spTree>
    <p:extLst>
      <p:ext uri="{BB962C8B-B14F-4D97-AF65-F5344CB8AC3E}">
        <p14:creationId xmlns:p14="http://schemas.microsoft.com/office/powerpoint/2010/main" val="1461355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4400"/>
            <a:ext cx="5867400" cy="44060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645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05800" cy="5324535"/>
          </a:xfrm>
          <a:prstGeom prst="rect">
            <a:avLst/>
          </a:prstGeom>
        </p:spPr>
        <p:txBody>
          <a:bodyPr wrap="square">
            <a:spAutoFit/>
          </a:bodyPr>
          <a:lstStyle/>
          <a:p>
            <a:r>
              <a:rPr lang="en-US" sz="2000" dirty="0">
                <a:latin typeface="Calibri" pitchFamily="34" charset="0"/>
              </a:rPr>
              <a:t>The research found only a single instance where a patient received same-day care from a PCP, and in that case the issue was dealt with without requiring emergency care. </a:t>
            </a:r>
            <a:r>
              <a:rPr lang="en-US" sz="2000" b="1" i="1" u="sng" dirty="0">
                <a:solidFill>
                  <a:srgbClr val="FFFF00"/>
                </a:solidFill>
                <a:latin typeface="Calibri" pitchFamily="34" charset="0"/>
              </a:rPr>
              <a:t>Linden and Butterworth cited several cases in which patients sought an appointment with their PCPs for non-emergency conditions but were sent to the emergency room or unable to make an appointment for weeks</a:t>
            </a:r>
            <a:r>
              <a:rPr lang="en-US" sz="2000" dirty="0" smtClean="0">
                <a:solidFill>
                  <a:srgbClr val="FFFF00"/>
                </a:solidFill>
                <a:latin typeface="Calibri" pitchFamily="34" charset="0"/>
              </a:rPr>
              <a:t>.</a:t>
            </a:r>
          </a:p>
          <a:p>
            <a:endParaRPr lang="en-US" sz="2000" dirty="0">
              <a:latin typeface="Calibri" pitchFamily="34" charset="0"/>
            </a:endParaRPr>
          </a:p>
          <a:p>
            <a:r>
              <a:rPr lang="en-US" sz="2000" dirty="0">
                <a:latin typeface="Calibri" pitchFamily="34" charset="0"/>
              </a:rPr>
              <a:t>To enhance the innovative nature of the </a:t>
            </a:r>
            <a:r>
              <a:rPr lang="en-US" sz="2000" dirty="0" smtClean="0">
                <a:latin typeface="Calibri" pitchFamily="34" charset="0"/>
              </a:rPr>
              <a:t>intervention, 2 </a:t>
            </a:r>
            <a:r>
              <a:rPr lang="en-US" sz="2000" dirty="0">
                <a:latin typeface="Calibri" pitchFamily="34" charset="0"/>
              </a:rPr>
              <a:t>post discharge </a:t>
            </a:r>
            <a:r>
              <a:rPr lang="en-US" sz="2000" dirty="0" smtClean="0">
                <a:latin typeface="Calibri" pitchFamily="34" charset="0"/>
              </a:rPr>
              <a:t>components were added—motivational interviewing–based </a:t>
            </a:r>
            <a:r>
              <a:rPr lang="en-US" sz="2000" dirty="0">
                <a:latin typeface="Calibri" pitchFamily="34" charset="0"/>
              </a:rPr>
              <a:t>health coaching (MI) and </a:t>
            </a:r>
            <a:r>
              <a:rPr lang="en-US" sz="2000" dirty="0" smtClean="0">
                <a:latin typeface="Calibri" pitchFamily="34" charset="0"/>
              </a:rPr>
              <a:t>symptom monitoring </a:t>
            </a:r>
            <a:r>
              <a:rPr lang="en-US" sz="2000" dirty="0">
                <a:latin typeface="Calibri" pitchFamily="34" charset="0"/>
              </a:rPr>
              <a:t>using interactive voice response (IVR). </a:t>
            </a:r>
            <a:r>
              <a:rPr lang="en-US" sz="2000" dirty="0" smtClean="0">
                <a:latin typeface="Calibri" pitchFamily="34" charset="0"/>
              </a:rPr>
              <a:t> MI is a </a:t>
            </a:r>
            <a:r>
              <a:rPr lang="en-US" sz="2000" dirty="0">
                <a:latin typeface="Calibri" pitchFamily="34" charset="0"/>
              </a:rPr>
              <a:t>standardized, evidence-based health coaching </a:t>
            </a:r>
            <a:r>
              <a:rPr lang="en-US" sz="2000" dirty="0" smtClean="0">
                <a:latin typeface="Calibri" pitchFamily="34" charset="0"/>
              </a:rPr>
              <a:t>approach described </a:t>
            </a:r>
            <a:r>
              <a:rPr lang="en-US" sz="2000" dirty="0">
                <a:latin typeface="Calibri" pitchFamily="34" charset="0"/>
              </a:rPr>
              <a:t>as a “collaborative, goal-oriented style of </a:t>
            </a:r>
            <a:r>
              <a:rPr lang="en-US" sz="2000" dirty="0" smtClean="0">
                <a:latin typeface="Calibri" pitchFamily="34" charset="0"/>
              </a:rPr>
              <a:t>communication with </a:t>
            </a:r>
            <a:r>
              <a:rPr lang="en-US" sz="2000" dirty="0">
                <a:latin typeface="Calibri" pitchFamily="34" charset="0"/>
              </a:rPr>
              <a:t>particular attention to the language </a:t>
            </a:r>
            <a:r>
              <a:rPr lang="en-US" sz="2000" dirty="0" smtClean="0">
                <a:latin typeface="Calibri" pitchFamily="34" charset="0"/>
              </a:rPr>
              <a:t>of change.”</a:t>
            </a:r>
          </a:p>
          <a:p>
            <a:endParaRPr lang="en-US" sz="2000" dirty="0">
              <a:latin typeface="Calibri" pitchFamily="34" charset="0"/>
            </a:endParaRPr>
          </a:p>
          <a:p>
            <a:r>
              <a:rPr lang="en-US" sz="2000" b="1" i="1" u="sng" dirty="0">
                <a:solidFill>
                  <a:srgbClr val="FFFF00"/>
                </a:solidFill>
                <a:latin typeface="Calibri" pitchFamily="34" charset="0"/>
              </a:rPr>
              <a:t>Although the Transitional Care Model sometimes </a:t>
            </a:r>
            <a:r>
              <a:rPr lang="en-US" sz="2000" b="1" i="1" u="sng" dirty="0" smtClean="0">
                <a:solidFill>
                  <a:srgbClr val="FFFF00"/>
                </a:solidFill>
                <a:latin typeface="Calibri" pitchFamily="34" charset="0"/>
              </a:rPr>
              <a:t>includes home </a:t>
            </a:r>
            <a:r>
              <a:rPr lang="en-US" sz="2000" b="1" i="1" u="sng" dirty="0">
                <a:solidFill>
                  <a:srgbClr val="FFFF00"/>
                </a:solidFill>
                <a:latin typeface="Calibri" pitchFamily="34" charset="0"/>
              </a:rPr>
              <a:t>visits, we </a:t>
            </a:r>
            <a:r>
              <a:rPr lang="en-US" sz="2000" b="1" i="1" u="sng" dirty="0" smtClean="0">
                <a:solidFill>
                  <a:srgbClr val="FFFF00"/>
                </a:solidFill>
                <a:latin typeface="Calibri" pitchFamily="34" charset="0"/>
              </a:rPr>
              <a:t>did not </a:t>
            </a:r>
            <a:r>
              <a:rPr lang="en-US" sz="2000" b="1" i="1" u="sng" dirty="0">
                <a:solidFill>
                  <a:srgbClr val="FFFF00"/>
                </a:solidFill>
                <a:latin typeface="Calibri" pitchFamily="34" charset="0"/>
              </a:rPr>
              <a:t>include this in the </a:t>
            </a:r>
            <a:r>
              <a:rPr lang="en-US" sz="2000" b="1" i="1" u="sng" dirty="0" smtClean="0">
                <a:solidFill>
                  <a:srgbClr val="FFFF00"/>
                </a:solidFill>
                <a:latin typeface="Calibri" pitchFamily="34" charset="0"/>
              </a:rPr>
              <a:t>intervention due </a:t>
            </a:r>
            <a:r>
              <a:rPr lang="en-US" sz="2000" b="1" i="1" u="sng" dirty="0">
                <a:solidFill>
                  <a:srgbClr val="FFFF00"/>
                </a:solidFill>
                <a:latin typeface="Calibri" pitchFamily="34" charset="0"/>
              </a:rPr>
              <a:t>to funding constraints and the lack of </a:t>
            </a:r>
            <a:r>
              <a:rPr lang="en-US" sz="2000" b="1" i="1" u="sng" dirty="0" smtClean="0">
                <a:solidFill>
                  <a:srgbClr val="FFFF00"/>
                </a:solidFill>
                <a:latin typeface="Calibri" pitchFamily="34" charset="0"/>
              </a:rPr>
              <a:t>evidence that </a:t>
            </a:r>
            <a:r>
              <a:rPr lang="en-US" sz="2000" b="1" i="1" u="sng" dirty="0">
                <a:solidFill>
                  <a:srgbClr val="FFFF00"/>
                </a:solidFill>
                <a:latin typeface="Calibri" pitchFamily="34" charset="0"/>
              </a:rPr>
              <a:t>it is a compelling component</a:t>
            </a:r>
            <a:r>
              <a:rPr lang="en-US" sz="2000" dirty="0">
                <a:solidFill>
                  <a:srgbClr val="FFFF00"/>
                </a:solidFill>
                <a:latin typeface="Calibri" pitchFamily="34" charset="0"/>
              </a:rPr>
              <a:t>.</a:t>
            </a:r>
          </a:p>
        </p:txBody>
      </p:sp>
    </p:spTree>
    <p:extLst>
      <p:ext uri="{BB962C8B-B14F-4D97-AF65-F5344CB8AC3E}">
        <p14:creationId xmlns:p14="http://schemas.microsoft.com/office/powerpoint/2010/main" val="3233560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8359140" cy="5601533"/>
          </a:xfrm>
          <a:prstGeom prst="rect">
            <a:avLst/>
          </a:prstGeom>
        </p:spPr>
        <p:txBody>
          <a:bodyPr wrap="square">
            <a:spAutoFit/>
          </a:bodyPr>
          <a:lstStyle/>
          <a:p>
            <a:r>
              <a:rPr lang="en-US" sz="2800" b="1" dirty="0" smtClean="0">
                <a:latin typeface="Calibri" pitchFamily="34" charset="0"/>
              </a:rPr>
              <a:t>Take-Away </a:t>
            </a:r>
            <a:r>
              <a:rPr lang="en-US" sz="2800" b="1" dirty="0">
                <a:latin typeface="Calibri" pitchFamily="34" charset="0"/>
              </a:rPr>
              <a:t>Points from the Research</a:t>
            </a:r>
            <a:r>
              <a:rPr lang="en-US" sz="2800" b="1" dirty="0" smtClean="0">
                <a:latin typeface="Calibri" pitchFamily="34" charset="0"/>
              </a:rPr>
              <a:t>:</a:t>
            </a:r>
          </a:p>
          <a:p>
            <a:pPr marL="285750" indent="-285750">
              <a:spcBef>
                <a:spcPts val="1200"/>
              </a:spcBef>
              <a:buFont typeface="Arial" pitchFamily="34" charset="0"/>
              <a:buChar char="•"/>
            </a:pPr>
            <a:r>
              <a:rPr lang="en-US" sz="2000" b="1" i="1" u="sng" dirty="0" smtClean="0">
                <a:solidFill>
                  <a:srgbClr val="FFFF00"/>
                </a:solidFill>
                <a:latin typeface="Calibri" pitchFamily="34" charset="0"/>
              </a:rPr>
              <a:t>Our </a:t>
            </a:r>
            <a:r>
              <a:rPr lang="en-US" sz="2000" b="1" i="1" u="sng" dirty="0">
                <a:solidFill>
                  <a:srgbClr val="FFFF00"/>
                </a:solidFill>
                <a:latin typeface="Calibri" pitchFamily="34" charset="0"/>
              </a:rPr>
              <a:t>results suggest the need to continue experimenting with new interventions targeting readmissions, especially for severely ill patients. </a:t>
            </a:r>
          </a:p>
          <a:p>
            <a:pPr marL="285750" indent="-285750">
              <a:spcBef>
                <a:spcPts val="1200"/>
              </a:spcBef>
              <a:buFont typeface="Arial" pitchFamily="34" charset="0"/>
              <a:buChar char="•"/>
            </a:pPr>
            <a:r>
              <a:rPr lang="en-US" sz="2000" dirty="0" smtClean="0">
                <a:latin typeface="Calibri" pitchFamily="34" charset="0"/>
              </a:rPr>
              <a:t>Our </a:t>
            </a:r>
            <a:r>
              <a:rPr lang="en-US" sz="2000" dirty="0">
                <a:latin typeface="Calibri" pitchFamily="34" charset="0"/>
              </a:rPr>
              <a:t>addition of interactive voice response and motivational interviewing–based health coaching to the transitional care model did not improve outcomes.</a:t>
            </a:r>
          </a:p>
          <a:p>
            <a:pPr marL="285750" indent="-285750">
              <a:spcBef>
                <a:spcPts val="1200"/>
              </a:spcBef>
              <a:buFont typeface="Arial" pitchFamily="34" charset="0"/>
              <a:buChar char="•"/>
            </a:pPr>
            <a:r>
              <a:rPr lang="en-US" sz="2000" dirty="0" smtClean="0">
                <a:latin typeface="Calibri" pitchFamily="34" charset="0"/>
              </a:rPr>
              <a:t>Our </a:t>
            </a:r>
            <a:r>
              <a:rPr lang="en-US" sz="2000" dirty="0">
                <a:latin typeface="Calibri" pitchFamily="34" charset="0"/>
              </a:rPr>
              <a:t>findings suggest that correcting improper use of the inhaler and increasing adherence to inhaled medications may reduce 90-day mortality for chronic obstructive pulmonary disease patients.</a:t>
            </a:r>
          </a:p>
          <a:p>
            <a:pPr marL="285750" indent="-285750">
              <a:spcBef>
                <a:spcPts val="1200"/>
              </a:spcBef>
              <a:buFont typeface="Arial" pitchFamily="34" charset="0"/>
              <a:buChar char="•"/>
            </a:pPr>
            <a:r>
              <a:rPr lang="en-US" sz="2000" b="1" i="1" u="sng" dirty="0" smtClean="0">
                <a:solidFill>
                  <a:srgbClr val="FFFF00"/>
                </a:solidFill>
                <a:latin typeface="Calibri" pitchFamily="34" charset="0"/>
              </a:rPr>
              <a:t>Hospitals</a:t>
            </a:r>
            <a:r>
              <a:rPr lang="en-US" sz="2000" b="1" i="1" u="sng" dirty="0">
                <a:solidFill>
                  <a:srgbClr val="FFFF00"/>
                </a:solidFill>
                <a:latin typeface="Calibri" pitchFamily="34" charset="0"/>
              </a:rPr>
              <a:t>, without collaborative relationships with community-based providers, may have limited ability to reduce readmissions, as they cannot ensure timely and continuous care for patients after discharge.</a:t>
            </a:r>
          </a:p>
          <a:p>
            <a:pPr marL="285750" indent="-285750">
              <a:spcBef>
                <a:spcPts val="1200"/>
              </a:spcBef>
              <a:buFont typeface="Arial" pitchFamily="34" charset="0"/>
              <a:buChar char="•"/>
            </a:pPr>
            <a:r>
              <a:rPr lang="en-US" sz="2000" dirty="0" smtClean="0">
                <a:latin typeface="Calibri" pitchFamily="34" charset="0"/>
              </a:rPr>
              <a:t>A </a:t>
            </a:r>
            <a:r>
              <a:rPr lang="en-US" sz="2000" dirty="0">
                <a:latin typeface="Calibri" pitchFamily="34" charset="0"/>
              </a:rPr>
              <a:t>challenging road lies ahead for stand-alone community hospitals seeking to decrease readmissions and avoid financial penalties.</a:t>
            </a:r>
          </a:p>
          <a:p>
            <a:endParaRPr lang="en-US" sz="2000" dirty="0">
              <a:latin typeface="Calibri"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180" y="5715000"/>
            <a:ext cx="960120" cy="317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479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763000" cy="6001643"/>
          </a:xfrm>
          <a:prstGeom prst="rect">
            <a:avLst/>
          </a:prstGeom>
        </p:spPr>
        <p:txBody>
          <a:bodyPr wrap="square">
            <a:spAutoFit/>
          </a:bodyPr>
          <a:lstStyle/>
          <a:p>
            <a:r>
              <a:rPr lang="en-US" sz="2400" b="1" dirty="0">
                <a:solidFill>
                  <a:srgbClr val="FFFF00"/>
                </a:solidFill>
              </a:rPr>
              <a:t>How house calls can cut down on hospital readmissions</a:t>
            </a:r>
          </a:p>
          <a:p>
            <a:r>
              <a:rPr lang="en-US" i="1" dirty="0"/>
              <a:t>The Valley Hospital in New Jersey sends medical teams to patients' homes to coordinate follow-up care</a:t>
            </a:r>
          </a:p>
          <a:p>
            <a:r>
              <a:rPr lang="en-US" dirty="0"/>
              <a:t>By Leslie Small</a:t>
            </a:r>
          </a:p>
          <a:p>
            <a:r>
              <a:rPr lang="en-US" b="1" dirty="0" smtClean="0">
                <a:solidFill>
                  <a:srgbClr val="FFFF00"/>
                </a:solidFill>
              </a:rPr>
              <a:t>April </a:t>
            </a:r>
            <a:r>
              <a:rPr lang="en-US" b="1" dirty="0">
                <a:solidFill>
                  <a:srgbClr val="FFFF00"/>
                </a:solidFill>
              </a:rPr>
              <a:t>23, </a:t>
            </a:r>
            <a:r>
              <a:rPr lang="en-US" b="1" dirty="0" smtClean="0">
                <a:solidFill>
                  <a:srgbClr val="FFFF00"/>
                </a:solidFill>
              </a:rPr>
              <a:t>2015</a:t>
            </a:r>
            <a:endParaRPr lang="en-US" dirty="0" smtClean="0">
              <a:solidFill>
                <a:srgbClr val="FFFF00"/>
              </a:solidFill>
            </a:endParaRPr>
          </a:p>
          <a:p>
            <a:endParaRPr lang="en-US" dirty="0"/>
          </a:p>
          <a:p>
            <a:r>
              <a:rPr lang="en-US" dirty="0" smtClean="0"/>
              <a:t>The </a:t>
            </a:r>
            <a:r>
              <a:rPr lang="en-US" dirty="0"/>
              <a:t>healthcare industry abounds with new ideas to reduce unplanned hospital readmissions and emergency department (ED) visits, but a New Jersey hospital has turned to a seemingly old-fashioned medical strategy--the house call.</a:t>
            </a:r>
          </a:p>
          <a:p>
            <a:endParaRPr lang="en-US" dirty="0"/>
          </a:p>
          <a:p>
            <a:r>
              <a:rPr lang="en-US" b="1" i="1" dirty="0">
                <a:solidFill>
                  <a:srgbClr val="FFFF00"/>
                </a:solidFill>
              </a:rPr>
              <a:t>The Valley Hospital in Ridgewood, New Jersey, launched its Mobile Integrated Healthcare Program in August 2014 to provide "proactive, post-discharge home check-ups" to patients with cardiopulmonary disease who are at high risk for readmission and either declined or didn't qualify for home care services</a:t>
            </a:r>
            <a:r>
              <a:rPr lang="en-US" dirty="0"/>
              <a:t>, according to a statement from the hospital. </a:t>
            </a:r>
            <a:endParaRPr lang="en-US" dirty="0" smtClean="0"/>
          </a:p>
          <a:p>
            <a:endParaRPr lang="en-US" dirty="0"/>
          </a:p>
          <a:p>
            <a:r>
              <a:rPr lang="en-US" dirty="0" smtClean="0"/>
              <a:t>In </a:t>
            </a:r>
            <a:r>
              <a:rPr lang="en-US" dirty="0"/>
              <a:t>the program, a team composed of a paramedic, an emergency medical technician and a critical care nurse conducts a physical exam of the patient, offers medication education, reinforces discharge instructions, completes a safety survey of the patient's home and confirms that the patient has made a follow-up appointment with a physician.</a:t>
            </a:r>
          </a:p>
          <a:p>
            <a:endParaRPr lang="en-US" b="1" dirty="0" smtClean="0">
              <a:solidFill>
                <a:srgbClr val="FFFF00"/>
              </a:solidFill>
            </a:endParaRPr>
          </a:p>
        </p:txBody>
      </p:sp>
      <p:sp>
        <p:nvSpPr>
          <p:cNvPr id="5" name="Rectangle 4"/>
          <p:cNvSpPr/>
          <p:nvPr/>
        </p:nvSpPr>
        <p:spPr>
          <a:xfrm>
            <a:off x="1847850" y="6176575"/>
            <a:ext cx="5372100" cy="523220"/>
          </a:xfrm>
          <a:prstGeom prst="rect">
            <a:avLst/>
          </a:prstGeom>
        </p:spPr>
        <p:txBody>
          <a:bodyPr wrap="square">
            <a:spAutoFit/>
          </a:bodyPr>
          <a:lstStyle/>
          <a:p>
            <a:r>
              <a:rPr lang="en-US" sz="1400" dirty="0">
                <a:hlinkClick r:id="rId2"/>
              </a:rPr>
              <a:t>http://</a:t>
            </a:r>
            <a:r>
              <a:rPr lang="en-US" sz="1400" dirty="0" smtClean="0">
                <a:hlinkClick r:id="rId2"/>
              </a:rPr>
              <a:t>www.fiercehealthcare.com/story/how-house-calls-can-cut-down-hospital-readmissions/2015-04-23</a:t>
            </a:r>
            <a:r>
              <a:rPr lang="en-US" sz="1400" dirty="0" smtClean="0"/>
              <a:t>  </a:t>
            </a:r>
            <a:endParaRPr lang="en-US" sz="14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705600" y="1295400"/>
            <a:ext cx="1790700" cy="260350"/>
          </a:xfrm>
          <a:prstGeom prst="rect">
            <a:avLst/>
          </a:prstGeom>
        </p:spPr>
      </p:pic>
    </p:spTree>
    <p:extLst>
      <p:ext uri="{BB962C8B-B14F-4D97-AF65-F5344CB8AC3E}">
        <p14:creationId xmlns:p14="http://schemas.microsoft.com/office/powerpoint/2010/main" val="3424451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458200" cy="5663089"/>
          </a:xfrm>
          <a:prstGeom prst="rect">
            <a:avLst/>
          </a:prstGeom>
        </p:spPr>
        <p:txBody>
          <a:bodyPr wrap="square">
            <a:spAutoFit/>
          </a:bodyPr>
          <a:lstStyle/>
          <a:p>
            <a:r>
              <a:rPr lang="en-US" sz="2000" b="1" dirty="0">
                <a:solidFill>
                  <a:srgbClr val="FFFF00"/>
                </a:solidFill>
              </a:rPr>
              <a:t>Hospitals' Goal: Empty Beds </a:t>
            </a:r>
          </a:p>
          <a:p>
            <a:r>
              <a:rPr lang="en-US" dirty="0"/>
              <a:t>08.21.15 by Bill </a:t>
            </a:r>
            <a:r>
              <a:rPr lang="en-US" dirty="0" err="1"/>
              <a:t>Santamour</a:t>
            </a:r>
            <a:r>
              <a:rPr lang="en-US" dirty="0"/>
              <a:t> H&amp;HN Editor </a:t>
            </a:r>
          </a:p>
          <a:p>
            <a:endParaRPr lang="en-US" dirty="0"/>
          </a:p>
          <a:p>
            <a:r>
              <a:rPr lang="en-US" b="1" dirty="0" smtClean="0">
                <a:solidFill>
                  <a:srgbClr val="FFFF00"/>
                </a:solidFill>
              </a:rPr>
              <a:t>“</a:t>
            </a:r>
            <a:r>
              <a:rPr lang="en-US" b="1" dirty="0">
                <a:solidFill>
                  <a:srgbClr val="FFFF00"/>
                </a:solidFill>
              </a:rPr>
              <a:t>IF OUR BEDS ARE FILLED, IT MEANS WE’VE FAILED.” </a:t>
            </a:r>
          </a:p>
          <a:p>
            <a:endParaRPr lang="en-US" dirty="0" smtClean="0"/>
          </a:p>
          <a:p>
            <a:r>
              <a:rPr lang="en-US" dirty="0" smtClean="0"/>
              <a:t>That’s </a:t>
            </a:r>
            <a:r>
              <a:rPr lang="en-US" dirty="0"/>
              <a:t>the striking message in an ad I came across for Mount Sinai Hospital, and it could speak for hospitals across the nation as they transform from being strictly providers of care to promoters of health. The ad does a good job of explaining in lay terms how the new focus on population health management means that “instead of receiving care that’s isolated and intermittent, patients receive care that’s continuous and coordinated, much of it outside the traditional hospital setting.” </a:t>
            </a:r>
          </a:p>
          <a:p>
            <a:endParaRPr lang="en-US" dirty="0"/>
          </a:p>
          <a:p>
            <a:r>
              <a:rPr lang="en-US" i="1" dirty="0">
                <a:solidFill>
                  <a:srgbClr val="FFFF00"/>
                </a:solidFill>
              </a:rPr>
              <a:t>It spotlights Mount Sinai’s “tremendous emphasis on wellness programs”; its </a:t>
            </a:r>
            <a:r>
              <a:rPr lang="en-US" b="1" i="1" u="sng" dirty="0">
                <a:solidFill>
                  <a:srgbClr val="FFFF00"/>
                </a:solidFill>
              </a:rPr>
              <a:t>Mobile Acute Care Team</a:t>
            </a:r>
            <a:r>
              <a:rPr lang="en-US" i="1" dirty="0">
                <a:solidFill>
                  <a:srgbClr val="FFFF00"/>
                </a:solidFill>
              </a:rPr>
              <a:t>, which treats patients at home for certain conditions that otherwise would land them in the hospital</a:t>
            </a:r>
            <a:r>
              <a:rPr lang="en-US" dirty="0"/>
              <a:t>; and its Preventable Admissions Care Team aimed at averting readmissions by providing both medical care and help with nonmedical factors that impact health and access to care, like housing and literacy. </a:t>
            </a:r>
          </a:p>
          <a:p>
            <a:endParaRPr lang="en-US" dirty="0"/>
          </a:p>
          <a:p>
            <a:r>
              <a:rPr lang="en-US" dirty="0"/>
              <a:t>Not a lot there that hospital leaders don’t already know, of course, but you’ve got to admit, the headline’s a grabber.</a:t>
            </a:r>
          </a:p>
        </p:txBody>
      </p:sp>
      <p:sp>
        <p:nvSpPr>
          <p:cNvPr id="5" name="Rectangle 4"/>
          <p:cNvSpPr/>
          <p:nvPr/>
        </p:nvSpPr>
        <p:spPr>
          <a:xfrm>
            <a:off x="1752600" y="6172200"/>
            <a:ext cx="5334000" cy="523220"/>
          </a:xfrm>
          <a:prstGeom prst="rect">
            <a:avLst/>
          </a:prstGeom>
        </p:spPr>
        <p:txBody>
          <a:bodyPr wrap="square">
            <a:spAutoFit/>
          </a:bodyPr>
          <a:lstStyle/>
          <a:p>
            <a:r>
              <a:rPr lang="en-US" sz="1400" dirty="0">
                <a:hlinkClick r:id="rId2"/>
              </a:rPr>
              <a:t>http://www.hhnmag.com/Daily/2015/August/weekly-reading-icd10-mcdonalds-xenotransplants-blog-santamour</a:t>
            </a:r>
            <a:r>
              <a:rPr lang="en-US" sz="1400" dirty="0" smtClean="0"/>
              <a:t>? </a:t>
            </a:r>
            <a:endParaRPr lang="en-US" sz="14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858000" y="609600"/>
            <a:ext cx="1440815" cy="533400"/>
          </a:xfrm>
          <a:prstGeom prst="rect">
            <a:avLst/>
          </a:prstGeom>
        </p:spPr>
      </p:pic>
    </p:spTree>
    <p:extLst>
      <p:ext uri="{BB962C8B-B14F-4D97-AF65-F5344CB8AC3E}">
        <p14:creationId xmlns:p14="http://schemas.microsoft.com/office/powerpoint/2010/main" val="3712297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4587</TotalTime>
  <Words>3856</Words>
  <Application>Microsoft Office PowerPoint</Application>
  <PresentationFormat>On-screen Show (4:3)</PresentationFormat>
  <Paragraphs>609</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Arial Black</vt:lpstr>
      <vt:lpstr>Calibri</vt:lpstr>
      <vt:lpstr>Times New Roman</vt:lpstr>
      <vt:lpstr>Office Theme</vt:lpstr>
      <vt:lpstr>“EMS” in the  New Healthcare Environment</vt:lpstr>
      <vt:lpstr>About MedStar…</vt:lpstr>
      <vt:lpstr>Frenetic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Conundrum…</vt:lpstr>
      <vt:lpstr>Our Role?</vt:lpstr>
      <vt:lpstr>PowerPoint Presentation</vt:lpstr>
      <vt:lpstr>PowerPoint Presentation</vt:lpstr>
      <vt:lpstr>PowerPoint Presentation</vt:lpstr>
      <vt:lpstr>PowerPoint Presentation</vt:lpstr>
      <vt:lpstr>PowerPoint Presentation</vt:lpstr>
      <vt:lpstr>PowerPoint Presentation</vt:lpstr>
      <vt:lpstr>Texas is ‘Different’</vt:lpstr>
      <vt:lpstr>Readmission Avoidance</vt:lpstr>
      <vt:lpstr>The Real Benefits:</vt:lpstr>
      <vt:lpstr>Antoine Analysis</vt:lpstr>
      <vt:lpstr>PowerPoint Presentation</vt:lpstr>
      <vt:lpstr>1115 Waiver</vt:lpstr>
      <vt:lpstr>PowerPoint Presentation</vt:lpstr>
      <vt:lpstr>PowerPoint Presentation</vt:lpstr>
      <vt:lpstr>PowerPoint Presentation</vt:lpstr>
      <vt:lpstr>PowerPoint Presentation</vt:lpstr>
      <vt:lpstr>PowerPoint Presentation</vt:lpstr>
      <vt:lpstr>PowerPoint Presentation</vt:lpstr>
      <vt:lpstr>Home Health Issues</vt:lpstr>
      <vt:lpstr>Home Health Partnership</vt:lpstr>
      <vt:lpstr>Home Health  Care Coordination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Zavadsky</dc:creator>
  <cp:lastModifiedBy>Matt Zavadsky</cp:lastModifiedBy>
  <cp:revision>395</cp:revision>
  <cp:lastPrinted>2015-08-28T19:54:40Z</cp:lastPrinted>
  <dcterms:created xsi:type="dcterms:W3CDTF">2013-08-27T18:52:27Z</dcterms:created>
  <dcterms:modified xsi:type="dcterms:W3CDTF">2015-09-07T00:21:58Z</dcterms:modified>
</cp:coreProperties>
</file>