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70" r:id="rId5"/>
    <p:sldId id="267" r:id="rId6"/>
    <p:sldId id="262" r:id="rId7"/>
    <p:sldId id="269" r:id="rId8"/>
    <p:sldId id="264" r:id="rId9"/>
  </p:sldIdLst>
  <p:sldSz cx="96012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9753" autoAdjust="0"/>
  </p:normalViewPr>
  <p:slideViewPr>
    <p:cSldViewPr>
      <p:cViewPr>
        <p:scale>
          <a:sx n="70" d="100"/>
          <a:sy n="70" d="100"/>
        </p:scale>
        <p:origin x="-2856" y="-1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3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0" y="0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/>
          <a:lstStyle>
            <a:lvl1pPr algn="r">
              <a:defRPr sz="1200"/>
            </a:lvl1pPr>
          </a:lstStyle>
          <a:p>
            <a:fld id="{AB5FE88A-8539-49D6-A63D-D4A85AFD03B3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428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 anchor="b"/>
          <a:lstStyle>
            <a:lvl1pPr algn="l">
              <a:defRPr sz="1200"/>
            </a:lvl1pPr>
          </a:lstStyle>
          <a:p>
            <a:r>
              <a:rPr lang="it-IT" smtClean="0"/>
              <a:t>Palo Alto, Moore Fnd 4/22/14 v3 (edited 4/21/14)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0" y="8829428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 anchor="b"/>
          <a:lstStyle>
            <a:lvl1pPr algn="r">
              <a:defRPr sz="1200"/>
            </a:lvl1pPr>
          </a:lstStyle>
          <a:p>
            <a:fld id="{6831C924-902E-4E21-AF94-ADF555B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00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40" y="0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/>
          <a:lstStyle>
            <a:lvl1pPr algn="r">
              <a:defRPr sz="1200"/>
            </a:lvl1pPr>
          </a:lstStyle>
          <a:p>
            <a:fld id="{5FA0D449-9B0D-455B-8BEC-15957E04D5D3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698500"/>
            <a:ext cx="4879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55" tIns="44777" rIns="89555" bIns="44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28" y="4415790"/>
            <a:ext cx="5485946" cy="4183380"/>
          </a:xfrm>
          <a:prstGeom prst="rect">
            <a:avLst/>
          </a:prstGeom>
        </p:spPr>
        <p:txBody>
          <a:bodyPr vert="horz" lIns="89555" tIns="44777" rIns="89555" bIns="447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428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 anchor="b"/>
          <a:lstStyle>
            <a:lvl1pPr algn="l">
              <a:defRPr sz="1200"/>
            </a:lvl1pPr>
          </a:lstStyle>
          <a:p>
            <a:r>
              <a:rPr lang="it-IT" smtClean="0"/>
              <a:t>Palo Alto, Moore Fnd 4/22/14 v3 (edited 4/21/14)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40" y="8829428"/>
            <a:ext cx="2972027" cy="464820"/>
          </a:xfrm>
          <a:prstGeom prst="rect">
            <a:avLst/>
          </a:prstGeom>
        </p:spPr>
        <p:txBody>
          <a:bodyPr vert="horz" lIns="89555" tIns="44777" rIns="89555" bIns="44777" rtlCol="0" anchor="b"/>
          <a:lstStyle>
            <a:lvl1pPr algn="r">
              <a:defRPr sz="1200"/>
            </a:lvl1pPr>
          </a:lstStyle>
          <a:p>
            <a:fld id="{427EB962-EB15-4C9A-95CB-BEBFDA5A2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964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Palo Alto, Moore Fnd 4/22/14 v3 (edited 4/21/14)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EB962-EB15-4C9A-95CB-BEBFDA5A2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698500"/>
            <a:ext cx="487997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4" y="4415790"/>
            <a:ext cx="5486399" cy="4183380"/>
          </a:xfrm>
          <a:prstGeom prst="rect">
            <a:avLst/>
          </a:prstGeom>
        </p:spPr>
        <p:txBody>
          <a:bodyPr lIns="94652" tIns="94652" rIns="94652" bIns="94652" anchor="ctr" anchorCtr="0">
            <a:noAutofit/>
          </a:bodyPr>
          <a:lstStyle/>
          <a:p>
            <a:pPr lvl="0" rtl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Palo Alto, Moore Fnd 4/22/14 v3 (edited 4/21/14)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1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Palo Alto, Moore Fnd 4/22/14 v3 (edited 4/21/14)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EB962-EB15-4C9A-95CB-BEBFDA5A2F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Palo Alto, Moore Fnd 4/22/14 v3 (edited 4/21/14)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EB962-EB15-4C9A-95CB-BEBFDA5A2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2125980"/>
            <a:ext cx="816102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840480"/>
            <a:ext cx="672083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338E-B2C7-47DF-9280-4B24BED29ED8}" type="datetime1">
              <a:rPr lang="en-US" smtClean="0"/>
              <a:t>4/22/14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2093-255A-443E-996D-76928E2C1190}" type="datetime1">
              <a:rPr lang="en-US" smtClean="0"/>
              <a:t>4/22/14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345" y="0"/>
            <a:ext cx="2255304" cy="1125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38389" cy="1125537"/>
          </a:xfrm>
          <a:custGeom>
            <a:avLst/>
            <a:gdLst/>
            <a:ahLst/>
            <a:cxnLst/>
            <a:rect l="l" t="t" r="r" b="b"/>
            <a:pathLst>
              <a:path w="1138389" h="1125537">
                <a:moveTo>
                  <a:pt x="0" y="1125537"/>
                </a:moveTo>
                <a:lnTo>
                  <a:pt x="1138389" y="1125537"/>
                </a:lnTo>
                <a:lnTo>
                  <a:pt x="1138389" y="0"/>
                </a:lnTo>
                <a:lnTo>
                  <a:pt x="0" y="0"/>
                </a:lnTo>
                <a:lnTo>
                  <a:pt x="0" y="1125537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84044" y="3944009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0" y="262521"/>
                </a:lnTo>
                <a:lnTo>
                  <a:pt x="13284" y="286016"/>
                </a:lnTo>
                <a:lnTo>
                  <a:pt x="477608" y="23495"/>
                </a:lnTo>
                <a:lnTo>
                  <a:pt x="464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84044" y="3944009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477608" y="23495"/>
                </a:lnTo>
                <a:lnTo>
                  <a:pt x="13284" y="286016"/>
                </a:lnTo>
                <a:lnTo>
                  <a:pt x="0" y="262521"/>
                </a:lnTo>
                <a:lnTo>
                  <a:pt x="4643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34780" y="2899208"/>
            <a:ext cx="245173" cy="397992"/>
          </a:xfrm>
          <a:custGeom>
            <a:avLst/>
            <a:gdLst/>
            <a:ahLst/>
            <a:cxnLst/>
            <a:rect l="l" t="t" r="r" b="b"/>
            <a:pathLst>
              <a:path w="245173" h="397992">
                <a:moveTo>
                  <a:pt x="0" y="0"/>
                </a:moveTo>
                <a:lnTo>
                  <a:pt x="225018" y="397992"/>
                </a:lnTo>
                <a:lnTo>
                  <a:pt x="245173" y="1239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234782" y="2899208"/>
            <a:ext cx="245173" cy="397992"/>
          </a:xfrm>
          <a:custGeom>
            <a:avLst/>
            <a:gdLst/>
            <a:ahLst/>
            <a:cxnLst/>
            <a:rect l="l" t="t" r="r" b="b"/>
            <a:pathLst>
              <a:path w="245173" h="397992">
                <a:moveTo>
                  <a:pt x="0" y="0"/>
                </a:moveTo>
                <a:lnTo>
                  <a:pt x="245173" y="123990"/>
                </a:lnTo>
                <a:lnTo>
                  <a:pt x="225018" y="39799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89071" y="3070882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0" y="262521"/>
                </a:lnTo>
                <a:lnTo>
                  <a:pt x="13284" y="286016"/>
                </a:lnTo>
                <a:lnTo>
                  <a:pt x="477608" y="23495"/>
                </a:lnTo>
                <a:lnTo>
                  <a:pt x="464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89071" y="3070882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477608" y="23495"/>
                </a:lnTo>
                <a:lnTo>
                  <a:pt x="13284" y="286016"/>
                </a:lnTo>
                <a:lnTo>
                  <a:pt x="0" y="262521"/>
                </a:lnTo>
                <a:lnTo>
                  <a:pt x="4643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13633" y="4791507"/>
            <a:ext cx="245173" cy="397992"/>
          </a:xfrm>
          <a:custGeom>
            <a:avLst/>
            <a:gdLst/>
            <a:ahLst/>
            <a:cxnLst/>
            <a:rect l="l" t="t" r="r" b="b"/>
            <a:pathLst>
              <a:path w="245173" h="397992">
                <a:moveTo>
                  <a:pt x="0" y="0"/>
                </a:moveTo>
                <a:lnTo>
                  <a:pt x="225018" y="397992"/>
                </a:lnTo>
                <a:lnTo>
                  <a:pt x="245173" y="1239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113633" y="4791507"/>
            <a:ext cx="245173" cy="397992"/>
          </a:xfrm>
          <a:custGeom>
            <a:avLst/>
            <a:gdLst/>
            <a:ahLst/>
            <a:cxnLst/>
            <a:rect l="l" t="t" r="r" b="b"/>
            <a:pathLst>
              <a:path w="245173" h="397992">
                <a:moveTo>
                  <a:pt x="0" y="0"/>
                </a:moveTo>
                <a:lnTo>
                  <a:pt x="245173" y="123990"/>
                </a:lnTo>
                <a:lnTo>
                  <a:pt x="225018" y="39799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12371" y="4955246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0" y="262521"/>
                </a:lnTo>
                <a:lnTo>
                  <a:pt x="13284" y="286016"/>
                </a:lnTo>
                <a:lnTo>
                  <a:pt x="477608" y="23495"/>
                </a:lnTo>
                <a:lnTo>
                  <a:pt x="464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12371" y="4955246"/>
            <a:ext cx="477608" cy="286016"/>
          </a:xfrm>
          <a:custGeom>
            <a:avLst/>
            <a:gdLst/>
            <a:ahLst/>
            <a:cxnLst/>
            <a:rect l="l" t="t" r="r" b="b"/>
            <a:pathLst>
              <a:path w="477608" h="286016">
                <a:moveTo>
                  <a:pt x="464324" y="0"/>
                </a:moveTo>
                <a:lnTo>
                  <a:pt x="477608" y="23495"/>
                </a:lnTo>
                <a:lnTo>
                  <a:pt x="13284" y="286016"/>
                </a:lnTo>
                <a:lnTo>
                  <a:pt x="0" y="262521"/>
                </a:lnTo>
                <a:lnTo>
                  <a:pt x="4643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74727" y="1746248"/>
            <a:ext cx="8096250" cy="4341812"/>
          </a:xfrm>
          <a:custGeom>
            <a:avLst/>
            <a:gdLst/>
            <a:ahLst/>
            <a:cxnLst/>
            <a:rect l="l" t="t" r="r" b="b"/>
            <a:pathLst>
              <a:path w="8096250" h="4341812">
                <a:moveTo>
                  <a:pt x="0" y="0"/>
                </a:moveTo>
                <a:lnTo>
                  <a:pt x="76111" y="0"/>
                </a:lnTo>
                <a:lnTo>
                  <a:pt x="76111" y="4341812"/>
                </a:lnTo>
                <a:lnTo>
                  <a:pt x="8096250" y="43418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2852" y="4484687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900112" y="0"/>
                </a:moveTo>
                <a:lnTo>
                  <a:pt x="826289" y="2526"/>
                </a:lnTo>
                <a:lnTo>
                  <a:pt x="754110" y="9973"/>
                </a:lnTo>
                <a:lnTo>
                  <a:pt x="683805" y="22145"/>
                </a:lnTo>
                <a:lnTo>
                  <a:pt x="615608" y="38847"/>
                </a:lnTo>
                <a:lnTo>
                  <a:pt x="549749" y="59881"/>
                </a:lnTo>
                <a:lnTo>
                  <a:pt x="486459" y="85053"/>
                </a:lnTo>
                <a:lnTo>
                  <a:pt x="425972" y="114165"/>
                </a:lnTo>
                <a:lnTo>
                  <a:pt x="368518" y="147022"/>
                </a:lnTo>
                <a:lnTo>
                  <a:pt x="314329" y="183427"/>
                </a:lnTo>
                <a:lnTo>
                  <a:pt x="263637" y="223185"/>
                </a:lnTo>
                <a:lnTo>
                  <a:pt x="216673" y="266099"/>
                </a:lnTo>
                <a:lnTo>
                  <a:pt x="173670" y="311973"/>
                </a:lnTo>
                <a:lnTo>
                  <a:pt x="134858" y="360611"/>
                </a:lnTo>
                <a:lnTo>
                  <a:pt x="100469" y="411817"/>
                </a:lnTo>
                <a:lnTo>
                  <a:pt x="70735" y="465395"/>
                </a:lnTo>
                <a:lnTo>
                  <a:pt x="45888" y="521149"/>
                </a:lnTo>
                <a:lnTo>
                  <a:pt x="26159" y="578882"/>
                </a:lnTo>
                <a:lnTo>
                  <a:pt x="11781" y="638399"/>
                </a:lnTo>
                <a:lnTo>
                  <a:pt x="2983" y="699504"/>
                </a:lnTo>
                <a:lnTo>
                  <a:pt x="0" y="762000"/>
                </a:lnTo>
                <a:lnTo>
                  <a:pt x="2983" y="824495"/>
                </a:lnTo>
                <a:lnTo>
                  <a:pt x="11781" y="885600"/>
                </a:lnTo>
                <a:lnTo>
                  <a:pt x="26159" y="945117"/>
                </a:lnTo>
                <a:lnTo>
                  <a:pt x="45888" y="1002850"/>
                </a:lnTo>
                <a:lnTo>
                  <a:pt x="70735" y="1058604"/>
                </a:lnTo>
                <a:lnTo>
                  <a:pt x="100469" y="1112182"/>
                </a:lnTo>
                <a:lnTo>
                  <a:pt x="134858" y="1163388"/>
                </a:lnTo>
                <a:lnTo>
                  <a:pt x="173670" y="1212026"/>
                </a:lnTo>
                <a:lnTo>
                  <a:pt x="216673" y="1257900"/>
                </a:lnTo>
                <a:lnTo>
                  <a:pt x="263637" y="1300814"/>
                </a:lnTo>
                <a:lnTo>
                  <a:pt x="314329" y="1340572"/>
                </a:lnTo>
                <a:lnTo>
                  <a:pt x="368518" y="1376977"/>
                </a:lnTo>
                <a:lnTo>
                  <a:pt x="425972" y="1409834"/>
                </a:lnTo>
                <a:lnTo>
                  <a:pt x="486459" y="1438946"/>
                </a:lnTo>
                <a:lnTo>
                  <a:pt x="549749" y="1464118"/>
                </a:lnTo>
                <a:lnTo>
                  <a:pt x="615608" y="1485152"/>
                </a:lnTo>
                <a:lnTo>
                  <a:pt x="683805" y="1501854"/>
                </a:lnTo>
                <a:lnTo>
                  <a:pt x="754110" y="1514026"/>
                </a:lnTo>
                <a:lnTo>
                  <a:pt x="826289" y="1521473"/>
                </a:lnTo>
                <a:lnTo>
                  <a:pt x="900112" y="1524000"/>
                </a:lnTo>
                <a:lnTo>
                  <a:pt x="973935" y="1521473"/>
                </a:lnTo>
                <a:lnTo>
                  <a:pt x="1046114" y="1514026"/>
                </a:lnTo>
                <a:lnTo>
                  <a:pt x="1116419" y="1501854"/>
                </a:lnTo>
                <a:lnTo>
                  <a:pt x="1184616" y="1485152"/>
                </a:lnTo>
                <a:lnTo>
                  <a:pt x="1250475" y="1464118"/>
                </a:lnTo>
                <a:lnTo>
                  <a:pt x="1313765" y="1438946"/>
                </a:lnTo>
                <a:lnTo>
                  <a:pt x="1374252" y="1409834"/>
                </a:lnTo>
                <a:lnTo>
                  <a:pt x="1431706" y="1376977"/>
                </a:lnTo>
                <a:lnTo>
                  <a:pt x="1485895" y="1340572"/>
                </a:lnTo>
                <a:lnTo>
                  <a:pt x="1536587" y="1300814"/>
                </a:lnTo>
                <a:lnTo>
                  <a:pt x="1583551" y="1257900"/>
                </a:lnTo>
                <a:lnTo>
                  <a:pt x="1626554" y="1212026"/>
                </a:lnTo>
                <a:lnTo>
                  <a:pt x="1665366" y="1163388"/>
                </a:lnTo>
                <a:lnTo>
                  <a:pt x="1699755" y="1112182"/>
                </a:lnTo>
                <a:lnTo>
                  <a:pt x="1729489" y="1058604"/>
                </a:lnTo>
                <a:lnTo>
                  <a:pt x="1754336" y="1002850"/>
                </a:lnTo>
                <a:lnTo>
                  <a:pt x="1774065" y="945117"/>
                </a:lnTo>
                <a:lnTo>
                  <a:pt x="1788443" y="885600"/>
                </a:lnTo>
                <a:lnTo>
                  <a:pt x="1797241" y="824495"/>
                </a:lnTo>
                <a:lnTo>
                  <a:pt x="1800225" y="762000"/>
                </a:lnTo>
                <a:lnTo>
                  <a:pt x="1797241" y="699504"/>
                </a:lnTo>
                <a:lnTo>
                  <a:pt x="1788443" y="638399"/>
                </a:lnTo>
                <a:lnTo>
                  <a:pt x="1774065" y="578882"/>
                </a:lnTo>
                <a:lnTo>
                  <a:pt x="1754336" y="521149"/>
                </a:lnTo>
                <a:lnTo>
                  <a:pt x="1729489" y="465395"/>
                </a:lnTo>
                <a:lnTo>
                  <a:pt x="1699755" y="411817"/>
                </a:lnTo>
                <a:lnTo>
                  <a:pt x="1665366" y="360611"/>
                </a:lnTo>
                <a:lnTo>
                  <a:pt x="1626554" y="311973"/>
                </a:lnTo>
                <a:lnTo>
                  <a:pt x="1583551" y="266099"/>
                </a:lnTo>
                <a:lnTo>
                  <a:pt x="1536587" y="223185"/>
                </a:lnTo>
                <a:lnTo>
                  <a:pt x="1485895" y="183427"/>
                </a:lnTo>
                <a:lnTo>
                  <a:pt x="1431706" y="147022"/>
                </a:lnTo>
                <a:lnTo>
                  <a:pt x="1374252" y="114165"/>
                </a:lnTo>
                <a:lnTo>
                  <a:pt x="1313765" y="85053"/>
                </a:lnTo>
                <a:lnTo>
                  <a:pt x="1250475" y="59881"/>
                </a:lnTo>
                <a:lnTo>
                  <a:pt x="1184616" y="38847"/>
                </a:lnTo>
                <a:lnTo>
                  <a:pt x="1116419" y="22145"/>
                </a:lnTo>
                <a:lnTo>
                  <a:pt x="1046114" y="9973"/>
                </a:lnTo>
                <a:lnTo>
                  <a:pt x="973935" y="2526"/>
                </a:lnTo>
                <a:lnTo>
                  <a:pt x="900112" y="0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12852" y="4484687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0" y="762000"/>
                </a:moveTo>
                <a:lnTo>
                  <a:pt x="2983" y="699504"/>
                </a:lnTo>
                <a:lnTo>
                  <a:pt x="11781" y="638399"/>
                </a:lnTo>
                <a:lnTo>
                  <a:pt x="26159" y="578882"/>
                </a:lnTo>
                <a:lnTo>
                  <a:pt x="45888" y="521149"/>
                </a:lnTo>
                <a:lnTo>
                  <a:pt x="70735" y="465395"/>
                </a:lnTo>
                <a:lnTo>
                  <a:pt x="100469" y="411817"/>
                </a:lnTo>
                <a:lnTo>
                  <a:pt x="134858" y="360611"/>
                </a:lnTo>
                <a:lnTo>
                  <a:pt x="173670" y="311973"/>
                </a:lnTo>
                <a:lnTo>
                  <a:pt x="216673" y="266099"/>
                </a:lnTo>
                <a:lnTo>
                  <a:pt x="263637" y="223185"/>
                </a:lnTo>
                <a:lnTo>
                  <a:pt x="314329" y="183427"/>
                </a:lnTo>
                <a:lnTo>
                  <a:pt x="368518" y="147022"/>
                </a:lnTo>
                <a:lnTo>
                  <a:pt x="425972" y="114165"/>
                </a:lnTo>
                <a:lnTo>
                  <a:pt x="486459" y="85053"/>
                </a:lnTo>
                <a:lnTo>
                  <a:pt x="549749" y="59881"/>
                </a:lnTo>
                <a:lnTo>
                  <a:pt x="615608" y="38847"/>
                </a:lnTo>
                <a:lnTo>
                  <a:pt x="683805" y="22145"/>
                </a:lnTo>
                <a:lnTo>
                  <a:pt x="754110" y="9973"/>
                </a:lnTo>
                <a:lnTo>
                  <a:pt x="826289" y="2526"/>
                </a:lnTo>
                <a:lnTo>
                  <a:pt x="900112" y="0"/>
                </a:lnTo>
                <a:lnTo>
                  <a:pt x="973935" y="2526"/>
                </a:lnTo>
                <a:lnTo>
                  <a:pt x="1046114" y="9973"/>
                </a:lnTo>
                <a:lnTo>
                  <a:pt x="1116419" y="22145"/>
                </a:lnTo>
                <a:lnTo>
                  <a:pt x="1184616" y="38847"/>
                </a:lnTo>
                <a:lnTo>
                  <a:pt x="1250475" y="59881"/>
                </a:lnTo>
                <a:lnTo>
                  <a:pt x="1313765" y="85053"/>
                </a:lnTo>
                <a:lnTo>
                  <a:pt x="1374252" y="114165"/>
                </a:lnTo>
                <a:lnTo>
                  <a:pt x="1431706" y="147022"/>
                </a:lnTo>
                <a:lnTo>
                  <a:pt x="1485895" y="183427"/>
                </a:lnTo>
                <a:lnTo>
                  <a:pt x="1536587" y="223185"/>
                </a:lnTo>
                <a:lnTo>
                  <a:pt x="1583551" y="266099"/>
                </a:lnTo>
                <a:lnTo>
                  <a:pt x="1626554" y="311973"/>
                </a:lnTo>
                <a:lnTo>
                  <a:pt x="1665366" y="360611"/>
                </a:lnTo>
                <a:lnTo>
                  <a:pt x="1699755" y="411817"/>
                </a:lnTo>
                <a:lnTo>
                  <a:pt x="1729489" y="465395"/>
                </a:lnTo>
                <a:lnTo>
                  <a:pt x="1754336" y="521149"/>
                </a:lnTo>
                <a:lnTo>
                  <a:pt x="1774065" y="578882"/>
                </a:lnTo>
                <a:lnTo>
                  <a:pt x="1788443" y="638399"/>
                </a:lnTo>
                <a:lnTo>
                  <a:pt x="1797241" y="699504"/>
                </a:lnTo>
                <a:lnTo>
                  <a:pt x="1800225" y="762000"/>
                </a:lnTo>
                <a:lnTo>
                  <a:pt x="1797241" y="824495"/>
                </a:lnTo>
                <a:lnTo>
                  <a:pt x="1788443" y="885600"/>
                </a:lnTo>
                <a:lnTo>
                  <a:pt x="1774065" y="945117"/>
                </a:lnTo>
                <a:lnTo>
                  <a:pt x="1754336" y="1002850"/>
                </a:lnTo>
                <a:lnTo>
                  <a:pt x="1729489" y="1058604"/>
                </a:lnTo>
                <a:lnTo>
                  <a:pt x="1699755" y="1112182"/>
                </a:lnTo>
                <a:lnTo>
                  <a:pt x="1665366" y="1163388"/>
                </a:lnTo>
                <a:lnTo>
                  <a:pt x="1626554" y="1212026"/>
                </a:lnTo>
                <a:lnTo>
                  <a:pt x="1583551" y="1257900"/>
                </a:lnTo>
                <a:lnTo>
                  <a:pt x="1536587" y="1300814"/>
                </a:lnTo>
                <a:lnTo>
                  <a:pt x="1485895" y="1340572"/>
                </a:lnTo>
                <a:lnTo>
                  <a:pt x="1431706" y="1376977"/>
                </a:lnTo>
                <a:lnTo>
                  <a:pt x="1374252" y="1409834"/>
                </a:lnTo>
                <a:lnTo>
                  <a:pt x="1313765" y="1438946"/>
                </a:lnTo>
                <a:lnTo>
                  <a:pt x="1250475" y="1464118"/>
                </a:lnTo>
                <a:lnTo>
                  <a:pt x="1184616" y="1485152"/>
                </a:lnTo>
                <a:lnTo>
                  <a:pt x="1116419" y="1501854"/>
                </a:lnTo>
                <a:lnTo>
                  <a:pt x="1046114" y="1514026"/>
                </a:lnTo>
                <a:lnTo>
                  <a:pt x="973935" y="1521473"/>
                </a:lnTo>
                <a:lnTo>
                  <a:pt x="900112" y="1524000"/>
                </a:lnTo>
                <a:lnTo>
                  <a:pt x="826289" y="1521473"/>
                </a:lnTo>
                <a:lnTo>
                  <a:pt x="754110" y="1514026"/>
                </a:lnTo>
                <a:lnTo>
                  <a:pt x="683805" y="1501854"/>
                </a:lnTo>
                <a:lnTo>
                  <a:pt x="615608" y="1485152"/>
                </a:lnTo>
                <a:lnTo>
                  <a:pt x="549749" y="1464118"/>
                </a:lnTo>
                <a:lnTo>
                  <a:pt x="486459" y="1438946"/>
                </a:lnTo>
                <a:lnTo>
                  <a:pt x="425972" y="1409834"/>
                </a:lnTo>
                <a:lnTo>
                  <a:pt x="368518" y="1376977"/>
                </a:lnTo>
                <a:lnTo>
                  <a:pt x="314329" y="1340572"/>
                </a:lnTo>
                <a:lnTo>
                  <a:pt x="263637" y="1300814"/>
                </a:lnTo>
                <a:lnTo>
                  <a:pt x="216673" y="1257900"/>
                </a:lnTo>
                <a:lnTo>
                  <a:pt x="173670" y="1212026"/>
                </a:lnTo>
                <a:lnTo>
                  <a:pt x="134858" y="1163388"/>
                </a:lnTo>
                <a:lnTo>
                  <a:pt x="100469" y="1112182"/>
                </a:lnTo>
                <a:lnTo>
                  <a:pt x="70735" y="1058604"/>
                </a:lnTo>
                <a:lnTo>
                  <a:pt x="45888" y="1002850"/>
                </a:lnTo>
                <a:lnTo>
                  <a:pt x="26159" y="945117"/>
                </a:lnTo>
                <a:lnTo>
                  <a:pt x="11781" y="885600"/>
                </a:lnTo>
                <a:lnTo>
                  <a:pt x="2983" y="824495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255965" y="3787773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900112" y="0"/>
                </a:moveTo>
                <a:lnTo>
                  <a:pt x="826289" y="2526"/>
                </a:lnTo>
                <a:lnTo>
                  <a:pt x="754110" y="9973"/>
                </a:lnTo>
                <a:lnTo>
                  <a:pt x="683805" y="22145"/>
                </a:lnTo>
                <a:lnTo>
                  <a:pt x="615608" y="38847"/>
                </a:lnTo>
                <a:lnTo>
                  <a:pt x="549749" y="59881"/>
                </a:lnTo>
                <a:lnTo>
                  <a:pt x="486459" y="85053"/>
                </a:lnTo>
                <a:lnTo>
                  <a:pt x="425972" y="114165"/>
                </a:lnTo>
                <a:lnTo>
                  <a:pt x="368518" y="147022"/>
                </a:lnTo>
                <a:lnTo>
                  <a:pt x="314329" y="183427"/>
                </a:lnTo>
                <a:lnTo>
                  <a:pt x="263637" y="223185"/>
                </a:lnTo>
                <a:lnTo>
                  <a:pt x="216673" y="266099"/>
                </a:lnTo>
                <a:lnTo>
                  <a:pt x="173670" y="311973"/>
                </a:lnTo>
                <a:lnTo>
                  <a:pt x="134858" y="360611"/>
                </a:lnTo>
                <a:lnTo>
                  <a:pt x="100469" y="411817"/>
                </a:lnTo>
                <a:lnTo>
                  <a:pt x="70735" y="465395"/>
                </a:lnTo>
                <a:lnTo>
                  <a:pt x="45888" y="521149"/>
                </a:lnTo>
                <a:lnTo>
                  <a:pt x="26159" y="578882"/>
                </a:lnTo>
                <a:lnTo>
                  <a:pt x="11781" y="638399"/>
                </a:lnTo>
                <a:lnTo>
                  <a:pt x="2983" y="699504"/>
                </a:lnTo>
                <a:lnTo>
                  <a:pt x="0" y="761999"/>
                </a:lnTo>
                <a:lnTo>
                  <a:pt x="2983" y="824495"/>
                </a:lnTo>
                <a:lnTo>
                  <a:pt x="11781" y="885600"/>
                </a:lnTo>
                <a:lnTo>
                  <a:pt x="26159" y="945117"/>
                </a:lnTo>
                <a:lnTo>
                  <a:pt x="45888" y="1002850"/>
                </a:lnTo>
                <a:lnTo>
                  <a:pt x="70735" y="1058604"/>
                </a:lnTo>
                <a:lnTo>
                  <a:pt x="100469" y="1112182"/>
                </a:lnTo>
                <a:lnTo>
                  <a:pt x="134858" y="1163388"/>
                </a:lnTo>
                <a:lnTo>
                  <a:pt x="173670" y="1212026"/>
                </a:lnTo>
                <a:lnTo>
                  <a:pt x="216673" y="1257900"/>
                </a:lnTo>
                <a:lnTo>
                  <a:pt x="263637" y="1300814"/>
                </a:lnTo>
                <a:lnTo>
                  <a:pt x="314329" y="1340572"/>
                </a:lnTo>
                <a:lnTo>
                  <a:pt x="368518" y="1376977"/>
                </a:lnTo>
                <a:lnTo>
                  <a:pt x="425972" y="1409834"/>
                </a:lnTo>
                <a:lnTo>
                  <a:pt x="486459" y="1438946"/>
                </a:lnTo>
                <a:lnTo>
                  <a:pt x="549749" y="1464118"/>
                </a:lnTo>
                <a:lnTo>
                  <a:pt x="615608" y="1485152"/>
                </a:lnTo>
                <a:lnTo>
                  <a:pt x="683805" y="1501854"/>
                </a:lnTo>
                <a:lnTo>
                  <a:pt x="754110" y="1514026"/>
                </a:lnTo>
                <a:lnTo>
                  <a:pt x="826289" y="1521473"/>
                </a:lnTo>
                <a:lnTo>
                  <a:pt x="900112" y="1523999"/>
                </a:lnTo>
                <a:lnTo>
                  <a:pt x="973935" y="1521473"/>
                </a:lnTo>
                <a:lnTo>
                  <a:pt x="1046114" y="1514026"/>
                </a:lnTo>
                <a:lnTo>
                  <a:pt x="1116419" y="1501854"/>
                </a:lnTo>
                <a:lnTo>
                  <a:pt x="1184616" y="1485152"/>
                </a:lnTo>
                <a:lnTo>
                  <a:pt x="1250475" y="1464118"/>
                </a:lnTo>
                <a:lnTo>
                  <a:pt x="1313765" y="1438946"/>
                </a:lnTo>
                <a:lnTo>
                  <a:pt x="1374252" y="1409834"/>
                </a:lnTo>
                <a:lnTo>
                  <a:pt x="1431706" y="1376977"/>
                </a:lnTo>
                <a:lnTo>
                  <a:pt x="1485895" y="1340572"/>
                </a:lnTo>
                <a:lnTo>
                  <a:pt x="1536587" y="1300814"/>
                </a:lnTo>
                <a:lnTo>
                  <a:pt x="1583551" y="1257900"/>
                </a:lnTo>
                <a:lnTo>
                  <a:pt x="1626554" y="1212026"/>
                </a:lnTo>
                <a:lnTo>
                  <a:pt x="1665366" y="1163388"/>
                </a:lnTo>
                <a:lnTo>
                  <a:pt x="1699755" y="1112182"/>
                </a:lnTo>
                <a:lnTo>
                  <a:pt x="1729489" y="1058604"/>
                </a:lnTo>
                <a:lnTo>
                  <a:pt x="1754336" y="1002850"/>
                </a:lnTo>
                <a:lnTo>
                  <a:pt x="1774065" y="945117"/>
                </a:lnTo>
                <a:lnTo>
                  <a:pt x="1788443" y="885600"/>
                </a:lnTo>
                <a:lnTo>
                  <a:pt x="1797241" y="824495"/>
                </a:lnTo>
                <a:lnTo>
                  <a:pt x="1800225" y="761999"/>
                </a:lnTo>
                <a:lnTo>
                  <a:pt x="1797241" y="699504"/>
                </a:lnTo>
                <a:lnTo>
                  <a:pt x="1788443" y="638399"/>
                </a:lnTo>
                <a:lnTo>
                  <a:pt x="1774065" y="578882"/>
                </a:lnTo>
                <a:lnTo>
                  <a:pt x="1754336" y="521149"/>
                </a:lnTo>
                <a:lnTo>
                  <a:pt x="1729489" y="465395"/>
                </a:lnTo>
                <a:lnTo>
                  <a:pt x="1699755" y="411817"/>
                </a:lnTo>
                <a:lnTo>
                  <a:pt x="1665366" y="360611"/>
                </a:lnTo>
                <a:lnTo>
                  <a:pt x="1626554" y="311973"/>
                </a:lnTo>
                <a:lnTo>
                  <a:pt x="1583551" y="266099"/>
                </a:lnTo>
                <a:lnTo>
                  <a:pt x="1536587" y="223185"/>
                </a:lnTo>
                <a:lnTo>
                  <a:pt x="1485895" y="183427"/>
                </a:lnTo>
                <a:lnTo>
                  <a:pt x="1431706" y="147022"/>
                </a:lnTo>
                <a:lnTo>
                  <a:pt x="1374252" y="114165"/>
                </a:lnTo>
                <a:lnTo>
                  <a:pt x="1313765" y="85053"/>
                </a:lnTo>
                <a:lnTo>
                  <a:pt x="1250475" y="59881"/>
                </a:lnTo>
                <a:lnTo>
                  <a:pt x="1184616" y="38847"/>
                </a:lnTo>
                <a:lnTo>
                  <a:pt x="1116419" y="22145"/>
                </a:lnTo>
                <a:lnTo>
                  <a:pt x="1046114" y="9973"/>
                </a:lnTo>
                <a:lnTo>
                  <a:pt x="973935" y="2526"/>
                </a:lnTo>
                <a:lnTo>
                  <a:pt x="900112" y="0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255965" y="3787773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0" y="761999"/>
                </a:moveTo>
                <a:lnTo>
                  <a:pt x="2983" y="699504"/>
                </a:lnTo>
                <a:lnTo>
                  <a:pt x="11781" y="638399"/>
                </a:lnTo>
                <a:lnTo>
                  <a:pt x="26159" y="578882"/>
                </a:lnTo>
                <a:lnTo>
                  <a:pt x="45888" y="521149"/>
                </a:lnTo>
                <a:lnTo>
                  <a:pt x="70735" y="465395"/>
                </a:lnTo>
                <a:lnTo>
                  <a:pt x="100469" y="411817"/>
                </a:lnTo>
                <a:lnTo>
                  <a:pt x="134858" y="360611"/>
                </a:lnTo>
                <a:lnTo>
                  <a:pt x="173670" y="311973"/>
                </a:lnTo>
                <a:lnTo>
                  <a:pt x="216673" y="266099"/>
                </a:lnTo>
                <a:lnTo>
                  <a:pt x="263637" y="223185"/>
                </a:lnTo>
                <a:lnTo>
                  <a:pt x="314329" y="183427"/>
                </a:lnTo>
                <a:lnTo>
                  <a:pt x="368518" y="147022"/>
                </a:lnTo>
                <a:lnTo>
                  <a:pt x="425972" y="114165"/>
                </a:lnTo>
                <a:lnTo>
                  <a:pt x="486459" y="85053"/>
                </a:lnTo>
                <a:lnTo>
                  <a:pt x="549749" y="59881"/>
                </a:lnTo>
                <a:lnTo>
                  <a:pt x="615608" y="38847"/>
                </a:lnTo>
                <a:lnTo>
                  <a:pt x="683805" y="22145"/>
                </a:lnTo>
                <a:lnTo>
                  <a:pt x="754110" y="9973"/>
                </a:lnTo>
                <a:lnTo>
                  <a:pt x="826289" y="2526"/>
                </a:lnTo>
                <a:lnTo>
                  <a:pt x="900112" y="0"/>
                </a:lnTo>
                <a:lnTo>
                  <a:pt x="973935" y="2526"/>
                </a:lnTo>
                <a:lnTo>
                  <a:pt x="1046114" y="9973"/>
                </a:lnTo>
                <a:lnTo>
                  <a:pt x="1116419" y="22145"/>
                </a:lnTo>
                <a:lnTo>
                  <a:pt x="1184616" y="38847"/>
                </a:lnTo>
                <a:lnTo>
                  <a:pt x="1250475" y="59881"/>
                </a:lnTo>
                <a:lnTo>
                  <a:pt x="1313765" y="85053"/>
                </a:lnTo>
                <a:lnTo>
                  <a:pt x="1374252" y="114165"/>
                </a:lnTo>
                <a:lnTo>
                  <a:pt x="1431706" y="147022"/>
                </a:lnTo>
                <a:lnTo>
                  <a:pt x="1485895" y="183427"/>
                </a:lnTo>
                <a:lnTo>
                  <a:pt x="1536587" y="223185"/>
                </a:lnTo>
                <a:lnTo>
                  <a:pt x="1583551" y="266099"/>
                </a:lnTo>
                <a:lnTo>
                  <a:pt x="1626554" y="311973"/>
                </a:lnTo>
                <a:lnTo>
                  <a:pt x="1665366" y="360611"/>
                </a:lnTo>
                <a:lnTo>
                  <a:pt x="1699755" y="411817"/>
                </a:lnTo>
                <a:lnTo>
                  <a:pt x="1729489" y="465395"/>
                </a:lnTo>
                <a:lnTo>
                  <a:pt x="1754336" y="521149"/>
                </a:lnTo>
                <a:lnTo>
                  <a:pt x="1774065" y="578882"/>
                </a:lnTo>
                <a:lnTo>
                  <a:pt x="1788443" y="638399"/>
                </a:lnTo>
                <a:lnTo>
                  <a:pt x="1797241" y="699504"/>
                </a:lnTo>
                <a:lnTo>
                  <a:pt x="1800225" y="761999"/>
                </a:lnTo>
                <a:lnTo>
                  <a:pt x="1797241" y="824495"/>
                </a:lnTo>
                <a:lnTo>
                  <a:pt x="1788443" y="885600"/>
                </a:lnTo>
                <a:lnTo>
                  <a:pt x="1774065" y="945117"/>
                </a:lnTo>
                <a:lnTo>
                  <a:pt x="1754336" y="1002850"/>
                </a:lnTo>
                <a:lnTo>
                  <a:pt x="1729489" y="1058604"/>
                </a:lnTo>
                <a:lnTo>
                  <a:pt x="1699755" y="1112182"/>
                </a:lnTo>
                <a:lnTo>
                  <a:pt x="1665366" y="1163388"/>
                </a:lnTo>
                <a:lnTo>
                  <a:pt x="1626554" y="1212026"/>
                </a:lnTo>
                <a:lnTo>
                  <a:pt x="1583551" y="1257900"/>
                </a:lnTo>
                <a:lnTo>
                  <a:pt x="1536587" y="1300814"/>
                </a:lnTo>
                <a:lnTo>
                  <a:pt x="1485895" y="1340572"/>
                </a:lnTo>
                <a:lnTo>
                  <a:pt x="1431706" y="1376977"/>
                </a:lnTo>
                <a:lnTo>
                  <a:pt x="1374252" y="1409834"/>
                </a:lnTo>
                <a:lnTo>
                  <a:pt x="1313765" y="1438946"/>
                </a:lnTo>
                <a:lnTo>
                  <a:pt x="1250475" y="1464118"/>
                </a:lnTo>
                <a:lnTo>
                  <a:pt x="1184616" y="1485152"/>
                </a:lnTo>
                <a:lnTo>
                  <a:pt x="1116419" y="1501854"/>
                </a:lnTo>
                <a:lnTo>
                  <a:pt x="1046114" y="1514026"/>
                </a:lnTo>
                <a:lnTo>
                  <a:pt x="973935" y="1521473"/>
                </a:lnTo>
                <a:lnTo>
                  <a:pt x="900112" y="1523999"/>
                </a:lnTo>
                <a:lnTo>
                  <a:pt x="826289" y="1521473"/>
                </a:lnTo>
                <a:lnTo>
                  <a:pt x="754110" y="1514026"/>
                </a:lnTo>
                <a:lnTo>
                  <a:pt x="683805" y="1501854"/>
                </a:lnTo>
                <a:lnTo>
                  <a:pt x="615608" y="1485152"/>
                </a:lnTo>
                <a:lnTo>
                  <a:pt x="549749" y="1464118"/>
                </a:lnTo>
                <a:lnTo>
                  <a:pt x="486459" y="1438946"/>
                </a:lnTo>
                <a:lnTo>
                  <a:pt x="425972" y="1409834"/>
                </a:lnTo>
                <a:lnTo>
                  <a:pt x="368518" y="1376977"/>
                </a:lnTo>
                <a:lnTo>
                  <a:pt x="314329" y="1340572"/>
                </a:lnTo>
                <a:lnTo>
                  <a:pt x="263637" y="1300814"/>
                </a:lnTo>
                <a:lnTo>
                  <a:pt x="216673" y="1257900"/>
                </a:lnTo>
                <a:lnTo>
                  <a:pt x="173670" y="1212026"/>
                </a:lnTo>
                <a:lnTo>
                  <a:pt x="134858" y="1163388"/>
                </a:lnTo>
                <a:lnTo>
                  <a:pt x="100469" y="1112182"/>
                </a:lnTo>
                <a:lnTo>
                  <a:pt x="70735" y="1058604"/>
                </a:lnTo>
                <a:lnTo>
                  <a:pt x="45888" y="1002850"/>
                </a:lnTo>
                <a:lnTo>
                  <a:pt x="26159" y="945117"/>
                </a:lnTo>
                <a:lnTo>
                  <a:pt x="11781" y="885600"/>
                </a:lnTo>
                <a:lnTo>
                  <a:pt x="2983" y="824495"/>
                </a:lnTo>
                <a:lnTo>
                  <a:pt x="0" y="761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32415" y="2860675"/>
            <a:ext cx="1971674" cy="1552575"/>
          </a:xfrm>
          <a:custGeom>
            <a:avLst/>
            <a:gdLst/>
            <a:ahLst/>
            <a:cxnLst/>
            <a:rect l="l" t="t" r="r" b="b"/>
            <a:pathLst>
              <a:path w="1971675" h="1552575">
                <a:moveTo>
                  <a:pt x="985837" y="0"/>
                </a:moveTo>
                <a:lnTo>
                  <a:pt x="904983" y="2573"/>
                </a:lnTo>
                <a:lnTo>
                  <a:pt x="825929" y="10160"/>
                </a:lnTo>
                <a:lnTo>
                  <a:pt x="748929" y="22561"/>
                </a:lnTo>
                <a:lnTo>
                  <a:pt x="674237" y="39576"/>
                </a:lnTo>
                <a:lnTo>
                  <a:pt x="602105" y="61005"/>
                </a:lnTo>
                <a:lnTo>
                  <a:pt x="532788" y="86648"/>
                </a:lnTo>
                <a:lnTo>
                  <a:pt x="466540" y="116306"/>
                </a:lnTo>
                <a:lnTo>
                  <a:pt x="403615" y="149779"/>
                </a:lnTo>
                <a:lnTo>
                  <a:pt x="344265" y="186867"/>
                </a:lnTo>
                <a:lnTo>
                  <a:pt x="288745" y="227371"/>
                </a:lnTo>
                <a:lnTo>
                  <a:pt x="237309" y="271090"/>
                </a:lnTo>
                <a:lnTo>
                  <a:pt x="190209" y="317824"/>
                </a:lnTo>
                <a:lnTo>
                  <a:pt x="147701" y="367374"/>
                </a:lnTo>
                <a:lnTo>
                  <a:pt x="110037" y="419540"/>
                </a:lnTo>
                <a:lnTo>
                  <a:pt x="77472" y="474123"/>
                </a:lnTo>
                <a:lnTo>
                  <a:pt x="50258" y="530922"/>
                </a:lnTo>
                <a:lnTo>
                  <a:pt x="28651" y="589738"/>
                </a:lnTo>
                <a:lnTo>
                  <a:pt x="12902" y="650370"/>
                </a:lnTo>
                <a:lnTo>
                  <a:pt x="3268" y="712620"/>
                </a:lnTo>
                <a:lnTo>
                  <a:pt x="0" y="776287"/>
                </a:lnTo>
                <a:lnTo>
                  <a:pt x="3268" y="839954"/>
                </a:lnTo>
                <a:lnTo>
                  <a:pt x="12902" y="902204"/>
                </a:lnTo>
                <a:lnTo>
                  <a:pt x="28651" y="962836"/>
                </a:lnTo>
                <a:lnTo>
                  <a:pt x="50258" y="1021652"/>
                </a:lnTo>
                <a:lnTo>
                  <a:pt x="77472" y="1078451"/>
                </a:lnTo>
                <a:lnTo>
                  <a:pt x="110037" y="1133034"/>
                </a:lnTo>
                <a:lnTo>
                  <a:pt x="147701" y="1185200"/>
                </a:lnTo>
                <a:lnTo>
                  <a:pt x="190209" y="1234750"/>
                </a:lnTo>
                <a:lnTo>
                  <a:pt x="237309" y="1281484"/>
                </a:lnTo>
                <a:lnTo>
                  <a:pt x="288745" y="1325203"/>
                </a:lnTo>
                <a:lnTo>
                  <a:pt x="344265" y="1365707"/>
                </a:lnTo>
                <a:lnTo>
                  <a:pt x="403615" y="1402795"/>
                </a:lnTo>
                <a:lnTo>
                  <a:pt x="466540" y="1436268"/>
                </a:lnTo>
                <a:lnTo>
                  <a:pt x="532788" y="1465926"/>
                </a:lnTo>
                <a:lnTo>
                  <a:pt x="602105" y="1491569"/>
                </a:lnTo>
                <a:lnTo>
                  <a:pt x="674237" y="1512998"/>
                </a:lnTo>
                <a:lnTo>
                  <a:pt x="748929" y="1530013"/>
                </a:lnTo>
                <a:lnTo>
                  <a:pt x="825929" y="1542414"/>
                </a:lnTo>
                <a:lnTo>
                  <a:pt x="904983" y="1550001"/>
                </a:lnTo>
                <a:lnTo>
                  <a:pt x="985837" y="1552575"/>
                </a:lnTo>
                <a:lnTo>
                  <a:pt x="1066691" y="1550001"/>
                </a:lnTo>
                <a:lnTo>
                  <a:pt x="1145745" y="1542414"/>
                </a:lnTo>
                <a:lnTo>
                  <a:pt x="1222745" y="1530013"/>
                </a:lnTo>
                <a:lnTo>
                  <a:pt x="1297437" y="1512998"/>
                </a:lnTo>
                <a:lnTo>
                  <a:pt x="1369569" y="1491569"/>
                </a:lnTo>
                <a:lnTo>
                  <a:pt x="1438886" y="1465926"/>
                </a:lnTo>
                <a:lnTo>
                  <a:pt x="1505134" y="1436268"/>
                </a:lnTo>
                <a:lnTo>
                  <a:pt x="1568059" y="1402795"/>
                </a:lnTo>
                <a:lnTo>
                  <a:pt x="1627409" y="1365707"/>
                </a:lnTo>
                <a:lnTo>
                  <a:pt x="1682929" y="1325203"/>
                </a:lnTo>
                <a:lnTo>
                  <a:pt x="1734365" y="1281484"/>
                </a:lnTo>
                <a:lnTo>
                  <a:pt x="1781465" y="1234750"/>
                </a:lnTo>
                <a:lnTo>
                  <a:pt x="1823973" y="1185200"/>
                </a:lnTo>
                <a:lnTo>
                  <a:pt x="1861637" y="1133034"/>
                </a:lnTo>
                <a:lnTo>
                  <a:pt x="1894202" y="1078451"/>
                </a:lnTo>
                <a:lnTo>
                  <a:pt x="1921416" y="1021652"/>
                </a:lnTo>
                <a:lnTo>
                  <a:pt x="1943023" y="962836"/>
                </a:lnTo>
                <a:lnTo>
                  <a:pt x="1958772" y="902204"/>
                </a:lnTo>
                <a:lnTo>
                  <a:pt x="1968406" y="839954"/>
                </a:lnTo>
                <a:lnTo>
                  <a:pt x="1971675" y="776287"/>
                </a:lnTo>
                <a:lnTo>
                  <a:pt x="1968406" y="712620"/>
                </a:lnTo>
                <a:lnTo>
                  <a:pt x="1958772" y="650370"/>
                </a:lnTo>
                <a:lnTo>
                  <a:pt x="1943023" y="589738"/>
                </a:lnTo>
                <a:lnTo>
                  <a:pt x="1921416" y="530922"/>
                </a:lnTo>
                <a:lnTo>
                  <a:pt x="1894202" y="474123"/>
                </a:lnTo>
                <a:lnTo>
                  <a:pt x="1861637" y="419540"/>
                </a:lnTo>
                <a:lnTo>
                  <a:pt x="1823973" y="367374"/>
                </a:lnTo>
                <a:lnTo>
                  <a:pt x="1781465" y="317824"/>
                </a:lnTo>
                <a:lnTo>
                  <a:pt x="1734365" y="271090"/>
                </a:lnTo>
                <a:lnTo>
                  <a:pt x="1682929" y="227371"/>
                </a:lnTo>
                <a:lnTo>
                  <a:pt x="1627409" y="186867"/>
                </a:lnTo>
                <a:lnTo>
                  <a:pt x="1568059" y="149779"/>
                </a:lnTo>
                <a:lnTo>
                  <a:pt x="1505134" y="116306"/>
                </a:lnTo>
                <a:lnTo>
                  <a:pt x="1438886" y="86648"/>
                </a:lnTo>
                <a:lnTo>
                  <a:pt x="1369569" y="61005"/>
                </a:lnTo>
                <a:lnTo>
                  <a:pt x="1297437" y="39576"/>
                </a:lnTo>
                <a:lnTo>
                  <a:pt x="1222745" y="22561"/>
                </a:lnTo>
                <a:lnTo>
                  <a:pt x="1145745" y="10160"/>
                </a:lnTo>
                <a:lnTo>
                  <a:pt x="1066691" y="2573"/>
                </a:lnTo>
                <a:lnTo>
                  <a:pt x="985837" y="0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332415" y="2860675"/>
            <a:ext cx="1971674" cy="1552575"/>
          </a:xfrm>
          <a:custGeom>
            <a:avLst/>
            <a:gdLst/>
            <a:ahLst/>
            <a:cxnLst/>
            <a:rect l="l" t="t" r="r" b="b"/>
            <a:pathLst>
              <a:path w="1971675" h="1552575">
                <a:moveTo>
                  <a:pt x="0" y="776287"/>
                </a:moveTo>
                <a:lnTo>
                  <a:pt x="3268" y="712620"/>
                </a:lnTo>
                <a:lnTo>
                  <a:pt x="12902" y="650370"/>
                </a:lnTo>
                <a:lnTo>
                  <a:pt x="28651" y="589738"/>
                </a:lnTo>
                <a:lnTo>
                  <a:pt x="50258" y="530922"/>
                </a:lnTo>
                <a:lnTo>
                  <a:pt x="77472" y="474123"/>
                </a:lnTo>
                <a:lnTo>
                  <a:pt x="110037" y="419540"/>
                </a:lnTo>
                <a:lnTo>
                  <a:pt x="147701" y="367374"/>
                </a:lnTo>
                <a:lnTo>
                  <a:pt x="190209" y="317824"/>
                </a:lnTo>
                <a:lnTo>
                  <a:pt x="237309" y="271090"/>
                </a:lnTo>
                <a:lnTo>
                  <a:pt x="288745" y="227371"/>
                </a:lnTo>
                <a:lnTo>
                  <a:pt x="344265" y="186867"/>
                </a:lnTo>
                <a:lnTo>
                  <a:pt x="403615" y="149779"/>
                </a:lnTo>
                <a:lnTo>
                  <a:pt x="466540" y="116306"/>
                </a:lnTo>
                <a:lnTo>
                  <a:pt x="532788" y="86648"/>
                </a:lnTo>
                <a:lnTo>
                  <a:pt x="602105" y="61005"/>
                </a:lnTo>
                <a:lnTo>
                  <a:pt x="674237" y="39576"/>
                </a:lnTo>
                <a:lnTo>
                  <a:pt x="748929" y="22561"/>
                </a:lnTo>
                <a:lnTo>
                  <a:pt x="825929" y="10160"/>
                </a:lnTo>
                <a:lnTo>
                  <a:pt x="904983" y="2573"/>
                </a:lnTo>
                <a:lnTo>
                  <a:pt x="985837" y="0"/>
                </a:lnTo>
                <a:lnTo>
                  <a:pt x="1066691" y="2573"/>
                </a:lnTo>
                <a:lnTo>
                  <a:pt x="1145745" y="10160"/>
                </a:lnTo>
                <a:lnTo>
                  <a:pt x="1222745" y="22561"/>
                </a:lnTo>
                <a:lnTo>
                  <a:pt x="1297437" y="39576"/>
                </a:lnTo>
                <a:lnTo>
                  <a:pt x="1369569" y="61005"/>
                </a:lnTo>
                <a:lnTo>
                  <a:pt x="1438886" y="86648"/>
                </a:lnTo>
                <a:lnTo>
                  <a:pt x="1505134" y="116306"/>
                </a:lnTo>
                <a:lnTo>
                  <a:pt x="1568059" y="149779"/>
                </a:lnTo>
                <a:lnTo>
                  <a:pt x="1627409" y="186867"/>
                </a:lnTo>
                <a:lnTo>
                  <a:pt x="1682929" y="227371"/>
                </a:lnTo>
                <a:lnTo>
                  <a:pt x="1734365" y="271090"/>
                </a:lnTo>
                <a:lnTo>
                  <a:pt x="1781465" y="317824"/>
                </a:lnTo>
                <a:lnTo>
                  <a:pt x="1823973" y="367374"/>
                </a:lnTo>
                <a:lnTo>
                  <a:pt x="1861637" y="419540"/>
                </a:lnTo>
                <a:lnTo>
                  <a:pt x="1894202" y="474123"/>
                </a:lnTo>
                <a:lnTo>
                  <a:pt x="1921416" y="530922"/>
                </a:lnTo>
                <a:lnTo>
                  <a:pt x="1943023" y="589738"/>
                </a:lnTo>
                <a:lnTo>
                  <a:pt x="1958772" y="650370"/>
                </a:lnTo>
                <a:lnTo>
                  <a:pt x="1968406" y="712620"/>
                </a:lnTo>
                <a:lnTo>
                  <a:pt x="1971675" y="776287"/>
                </a:lnTo>
                <a:lnTo>
                  <a:pt x="1968406" y="839954"/>
                </a:lnTo>
                <a:lnTo>
                  <a:pt x="1958772" y="902204"/>
                </a:lnTo>
                <a:lnTo>
                  <a:pt x="1943023" y="962836"/>
                </a:lnTo>
                <a:lnTo>
                  <a:pt x="1921416" y="1021652"/>
                </a:lnTo>
                <a:lnTo>
                  <a:pt x="1894202" y="1078451"/>
                </a:lnTo>
                <a:lnTo>
                  <a:pt x="1861637" y="1133034"/>
                </a:lnTo>
                <a:lnTo>
                  <a:pt x="1823973" y="1185200"/>
                </a:lnTo>
                <a:lnTo>
                  <a:pt x="1781465" y="1234750"/>
                </a:lnTo>
                <a:lnTo>
                  <a:pt x="1734365" y="1281484"/>
                </a:lnTo>
                <a:lnTo>
                  <a:pt x="1682929" y="1325203"/>
                </a:lnTo>
                <a:lnTo>
                  <a:pt x="1627409" y="1365707"/>
                </a:lnTo>
                <a:lnTo>
                  <a:pt x="1568059" y="1402795"/>
                </a:lnTo>
                <a:lnTo>
                  <a:pt x="1505134" y="1436268"/>
                </a:lnTo>
                <a:lnTo>
                  <a:pt x="1438886" y="1465926"/>
                </a:lnTo>
                <a:lnTo>
                  <a:pt x="1369569" y="1491569"/>
                </a:lnTo>
                <a:lnTo>
                  <a:pt x="1297437" y="1512998"/>
                </a:lnTo>
                <a:lnTo>
                  <a:pt x="1222745" y="1530013"/>
                </a:lnTo>
                <a:lnTo>
                  <a:pt x="1145745" y="1542414"/>
                </a:lnTo>
                <a:lnTo>
                  <a:pt x="1066691" y="1550001"/>
                </a:lnTo>
                <a:lnTo>
                  <a:pt x="985837" y="1552575"/>
                </a:lnTo>
                <a:lnTo>
                  <a:pt x="904983" y="1550001"/>
                </a:lnTo>
                <a:lnTo>
                  <a:pt x="825929" y="1542414"/>
                </a:lnTo>
                <a:lnTo>
                  <a:pt x="748929" y="1530013"/>
                </a:lnTo>
                <a:lnTo>
                  <a:pt x="674237" y="1512998"/>
                </a:lnTo>
                <a:lnTo>
                  <a:pt x="602105" y="1491569"/>
                </a:lnTo>
                <a:lnTo>
                  <a:pt x="532788" y="1465926"/>
                </a:lnTo>
                <a:lnTo>
                  <a:pt x="466540" y="1436268"/>
                </a:lnTo>
                <a:lnTo>
                  <a:pt x="403615" y="1402795"/>
                </a:lnTo>
                <a:lnTo>
                  <a:pt x="344265" y="1365707"/>
                </a:lnTo>
                <a:lnTo>
                  <a:pt x="288745" y="1325203"/>
                </a:lnTo>
                <a:lnTo>
                  <a:pt x="237309" y="1281484"/>
                </a:lnTo>
                <a:lnTo>
                  <a:pt x="190209" y="1234750"/>
                </a:lnTo>
                <a:lnTo>
                  <a:pt x="147701" y="1185200"/>
                </a:lnTo>
                <a:lnTo>
                  <a:pt x="110037" y="1133034"/>
                </a:lnTo>
                <a:lnTo>
                  <a:pt x="77472" y="1078451"/>
                </a:lnTo>
                <a:lnTo>
                  <a:pt x="50258" y="1021652"/>
                </a:lnTo>
                <a:lnTo>
                  <a:pt x="28651" y="962836"/>
                </a:lnTo>
                <a:lnTo>
                  <a:pt x="12902" y="902204"/>
                </a:lnTo>
                <a:lnTo>
                  <a:pt x="3268" y="839954"/>
                </a:lnTo>
                <a:lnTo>
                  <a:pt x="0" y="7762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453314" y="2030412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900112" y="0"/>
                </a:moveTo>
                <a:lnTo>
                  <a:pt x="826289" y="2526"/>
                </a:lnTo>
                <a:lnTo>
                  <a:pt x="754110" y="9973"/>
                </a:lnTo>
                <a:lnTo>
                  <a:pt x="683805" y="22145"/>
                </a:lnTo>
                <a:lnTo>
                  <a:pt x="615608" y="38847"/>
                </a:lnTo>
                <a:lnTo>
                  <a:pt x="549749" y="59881"/>
                </a:lnTo>
                <a:lnTo>
                  <a:pt x="486459" y="85053"/>
                </a:lnTo>
                <a:lnTo>
                  <a:pt x="425972" y="114165"/>
                </a:lnTo>
                <a:lnTo>
                  <a:pt x="368518" y="147022"/>
                </a:lnTo>
                <a:lnTo>
                  <a:pt x="314329" y="183427"/>
                </a:lnTo>
                <a:lnTo>
                  <a:pt x="263637" y="223185"/>
                </a:lnTo>
                <a:lnTo>
                  <a:pt x="216673" y="266099"/>
                </a:lnTo>
                <a:lnTo>
                  <a:pt x="173670" y="311973"/>
                </a:lnTo>
                <a:lnTo>
                  <a:pt x="134858" y="360611"/>
                </a:lnTo>
                <a:lnTo>
                  <a:pt x="100469" y="411817"/>
                </a:lnTo>
                <a:lnTo>
                  <a:pt x="70735" y="465395"/>
                </a:lnTo>
                <a:lnTo>
                  <a:pt x="45888" y="521149"/>
                </a:lnTo>
                <a:lnTo>
                  <a:pt x="26159" y="578882"/>
                </a:lnTo>
                <a:lnTo>
                  <a:pt x="11781" y="638399"/>
                </a:lnTo>
                <a:lnTo>
                  <a:pt x="2983" y="699504"/>
                </a:lnTo>
                <a:lnTo>
                  <a:pt x="0" y="762000"/>
                </a:lnTo>
                <a:lnTo>
                  <a:pt x="2983" y="824495"/>
                </a:lnTo>
                <a:lnTo>
                  <a:pt x="11781" y="885600"/>
                </a:lnTo>
                <a:lnTo>
                  <a:pt x="26159" y="945117"/>
                </a:lnTo>
                <a:lnTo>
                  <a:pt x="45888" y="1002850"/>
                </a:lnTo>
                <a:lnTo>
                  <a:pt x="70735" y="1058604"/>
                </a:lnTo>
                <a:lnTo>
                  <a:pt x="100469" y="1112182"/>
                </a:lnTo>
                <a:lnTo>
                  <a:pt x="134858" y="1163388"/>
                </a:lnTo>
                <a:lnTo>
                  <a:pt x="173670" y="1212026"/>
                </a:lnTo>
                <a:lnTo>
                  <a:pt x="216673" y="1257900"/>
                </a:lnTo>
                <a:lnTo>
                  <a:pt x="263637" y="1300814"/>
                </a:lnTo>
                <a:lnTo>
                  <a:pt x="314329" y="1340572"/>
                </a:lnTo>
                <a:lnTo>
                  <a:pt x="368518" y="1376977"/>
                </a:lnTo>
                <a:lnTo>
                  <a:pt x="425972" y="1409834"/>
                </a:lnTo>
                <a:lnTo>
                  <a:pt x="486459" y="1438946"/>
                </a:lnTo>
                <a:lnTo>
                  <a:pt x="549749" y="1464118"/>
                </a:lnTo>
                <a:lnTo>
                  <a:pt x="615608" y="1485152"/>
                </a:lnTo>
                <a:lnTo>
                  <a:pt x="683805" y="1501854"/>
                </a:lnTo>
                <a:lnTo>
                  <a:pt x="754110" y="1514026"/>
                </a:lnTo>
                <a:lnTo>
                  <a:pt x="826289" y="1521473"/>
                </a:lnTo>
                <a:lnTo>
                  <a:pt x="900112" y="1524000"/>
                </a:lnTo>
                <a:lnTo>
                  <a:pt x="973935" y="1521473"/>
                </a:lnTo>
                <a:lnTo>
                  <a:pt x="1046114" y="1514026"/>
                </a:lnTo>
                <a:lnTo>
                  <a:pt x="1116419" y="1501854"/>
                </a:lnTo>
                <a:lnTo>
                  <a:pt x="1184616" y="1485152"/>
                </a:lnTo>
                <a:lnTo>
                  <a:pt x="1250475" y="1464118"/>
                </a:lnTo>
                <a:lnTo>
                  <a:pt x="1313765" y="1438946"/>
                </a:lnTo>
                <a:lnTo>
                  <a:pt x="1374252" y="1409834"/>
                </a:lnTo>
                <a:lnTo>
                  <a:pt x="1431706" y="1376977"/>
                </a:lnTo>
                <a:lnTo>
                  <a:pt x="1485895" y="1340572"/>
                </a:lnTo>
                <a:lnTo>
                  <a:pt x="1536587" y="1300814"/>
                </a:lnTo>
                <a:lnTo>
                  <a:pt x="1583551" y="1257900"/>
                </a:lnTo>
                <a:lnTo>
                  <a:pt x="1626554" y="1212026"/>
                </a:lnTo>
                <a:lnTo>
                  <a:pt x="1665366" y="1163388"/>
                </a:lnTo>
                <a:lnTo>
                  <a:pt x="1699755" y="1112182"/>
                </a:lnTo>
                <a:lnTo>
                  <a:pt x="1729489" y="1058604"/>
                </a:lnTo>
                <a:lnTo>
                  <a:pt x="1754336" y="1002850"/>
                </a:lnTo>
                <a:lnTo>
                  <a:pt x="1774065" y="945117"/>
                </a:lnTo>
                <a:lnTo>
                  <a:pt x="1788443" y="885600"/>
                </a:lnTo>
                <a:lnTo>
                  <a:pt x="1797241" y="824495"/>
                </a:lnTo>
                <a:lnTo>
                  <a:pt x="1800225" y="762000"/>
                </a:lnTo>
                <a:lnTo>
                  <a:pt x="1797241" y="699504"/>
                </a:lnTo>
                <a:lnTo>
                  <a:pt x="1788443" y="638399"/>
                </a:lnTo>
                <a:lnTo>
                  <a:pt x="1774065" y="578882"/>
                </a:lnTo>
                <a:lnTo>
                  <a:pt x="1754336" y="521149"/>
                </a:lnTo>
                <a:lnTo>
                  <a:pt x="1729489" y="465395"/>
                </a:lnTo>
                <a:lnTo>
                  <a:pt x="1699755" y="411817"/>
                </a:lnTo>
                <a:lnTo>
                  <a:pt x="1665366" y="360611"/>
                </a:lnTo>
                <a:lnTo>
                  <a:pt x="1626554" y="311973"/>
                </a:lnTo>
                <a:lnTo>
                  <a:pt x="1583551" y="266099"/>
                </a:lnTo>
                <a:lnTo>
                  <a:pt x="1536587" y="223185"/>
                </a:lnTo>
                <a:lnTo>
                  <a:pt x="1485895" y="183427"/>
                </a:lnTo>
                <a:lnTo>
                  <a:pt x="1431706" y="147022"/>
                </a:lnTo>
                <a:lnTo>
                  <a:pt x="1374252" y="114165"/>
                </a:lnTo>
                <a:lnTo>
                  <a:pt x="1313765" y="85053"/>
                </a:lnTo>
                <a:lnTo>
                  <a:pt x="1250475" y="59881"/>
                </a:lnTo>
                <a:lnTo>
                  <a:pt x="1184616" y="38847"/>
                </a:lnTo>
                <a:lnTo>
                  <a:pt x="1116419" y="22145"/>
                </a:lnTo>
                <a:lnTo>
                  <a:pt x="1046114" y="9973"/>
                </a:lnTo>
                <a:lnTo>
                  <a:pt x="973935" y="2526"/>
                </a:lnTo>
                <a:lnTo>
                  <a:pt x="900112" y="0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53314" y="2030412"/>
            <a:ext cx="1800225" cy="1524000"/>
          </a:xfrm>
          <a:custGeom>
            <a:avLst/>
            <a:gdLst/>
            <a:ahLst/>
            <a:cxnLst/>
            <a:rect l="l" t="t" r="r" b="b"/>
            <a:pathLst>
              <a:path w="1800225" h="1524000">
                <a:moveTo>
                  <a:pt x="0" y="762000"/>
                </a:moveTo>
                <a:lnTo>
                  <a:pt x="2983" y="699504"/>
                </a:lnTo>
                <a:lnTo>
                  <a:pt x="11781" y="638399"/>
                </a:lnTo>
                <a:lnTo>
                  <a:pt x="26159" y="578882"/>
                </a:lnTo>
                <a:lnTo>
                  <a:pt x="45888" y="521149"/>
                </a:lnTo>
                <a:lnTo>
                  <a:pt x="70735" y="465395"/>
                </a:lnTo>
                <a:lnTo>
                  <a:pt x="100469" y="411817"/>
                </a:lnTo>
                <a:lnTo>
                  <a:pt x="134858" y="360611"/>
                </a:lnTo>
                <a:lnTo>
                  <a:pt x="173670" y="311973"/>
                </a:lnTo>
                <a:lnTo>
                  <a:pt x="216673" y="266099"/>
                </a:lnTo>
                <a:lnTo>
                  <a:pt x="263637" y="223185"/>
                </a:lnTo>
                <a:lnTo>
                  <a:pt x="314329" y="183427"/>
                </a:lnTo>
                <a:lnTo>
                  <a:pt x="368518" y="147022"/>
                </a:lnTo>
                <a:lnTo>
                  <a:pt x="425972" y="114165"/>
                </a:lnTo>
                <a:lnTo>
                  <a:pt x="486459" y="85053"/>
                </a:lnTo>
                <a:lnTo>
                  <a:pt x="549749" y="59881"/>
                </a:lnTo>
                <a:lnTo>
                  <a:pt x="615608" y="38847"/>
                </a:lnTo>
                <a:lnTo>
                  <a:pt x="683805" y="22145"/>
                </a:lnTo>
                <a:lnTo>
                  <a:pt x="754110" y="9973"/>
                </a:lnTo>
                <a:lnTo>
                  <a:pt x="826289" y="2526"/>
                </a:lnTo>
                <a:lnTo>
                  <a:pt x="900112" y="0"/>
                </a:lnTo>
                <a:lnTo>
                  <a:pt x="973935" y="2526"/>
                </a:lnTo>
                <a:lnTo>
                  <a:pt x="1046114" y="9973"/>
                </a:lnTo>
                <a:lnTo>
                  <a:pt x="1116419" y="22145"/>
                </a:lnTo>
                <a:lnTo>
                  <a:pt x="1184616" y="38847"/>
                </a:lnTo>
                <a:lnTo>
                  <a:pt x="1250475" y="59881"/>
                </a:lnTo>
                <a:lnTo>
                  <a:pt x="1313765" y="85053"/>
                </a:lnTo>
                <a:lnTo>
                  <a:pt x="1374252" y="114165"/>
                </a:lnTo>
                <a:lnTo>
                  <a:pt x="1431706" y="147022"/>
                </a:lnTo>
                <a:lnTo>
                  <a:pt x="1485895" y="183427"/>
                </a:lnTo>
                <a:lnTo>
                  <a:pt x="1536587" y="223185"/>
                </a:lnTo>
                <a:lnTo>
                  <a:pt x="1583551" y="266099"/>
                </a:lnTo>
                <a:lnTo>
                  <a:pt x="1626554" y="311973"/>
                </a:lnTo>
                <a:lnTo>
                  <a:pt x="1665366" y="360611"/>
                </a:lnTo>
                <a:lnTo>
                  <a:pt x="1699755" y="411817"/>
                </a:lnTo>
                <a:lnTo>
                  <a:pt x="1729489" y="465395"/>
                </a:lnTo>
                <a:lnTo>
                  <a:pt x="1754336" y="521149"/>
                </a:lnTo>
                <a:lnTo>
                  <a:pt x="1774065" y="578882"/>
                </a:lnTo>
                <a:lnTo>
                  <a:pt x="1788443" y="638399"/>
                </a:lnTo>
                <a:lnTo>
                  <a:pt x="1797241" y="699504"/>
                </a:lnTo>
                <a:lnTo>
                  <a:pt x="1800225" y="762000"/>
                </a:lnTo>
                <a:lnTo>
                  <a:pt x="1797241" y="824495"/>
                </a:lnTo>
                <a:lnTo>
                  <a:pt x="1788443" y="885600"/>
                </a:lnTo>
                <a:lnTo>
                  <a:pt x="1774065" y="945117"/>
                </a:lnTo>
                <a:lnTo>
                  <a:pt x="1754336" y="1002850"/>
                </a:lnTo>
                <a:lnTo>
                  <a:pt x="1729489" y="1058604"/>
                </a:lnTo>
                <a:lnTo>
                  <a:pt x="1699755" y="1112182"/>
                </a:lnTo>
                <a:lnTo>
                  <a:pt x="1665366" y="1163388"/>
                </a:lnTo>
                <a:lnTo>
                  <a:pt x="1626554" y="1212026"/>
                </a:lnTo>
                <a:lnTo>
                  <a:pt x="1583551" y="1257900"/>
                </a:lnTo>
                <a:lnTo>
                  <a:pt x="1536587" y="1300814"/>
                </a:lnTo>
                <a:lnTo>
                  <a:pt x="1485895" y="1340572"/>
                </a:lnTo>
                <a:lnTo>
                  <a:pt x="1431706" y="1376977"/>
                </a:lnTo>
                <a:lnTo>
                  <a:pt x="1374252" y="1409834"/>
                </a:lnTo>
                <a:lnTo>
                  <a:pt x="1313765" y="1438946"/>
                </a:lnTo>
                <a:lnTo>
                  <a:pt x="1250475" y="1464118"/>
                </a:lnTo>
                <a:lnTo>
                  <a:pt x="1184616" y="1485152"/>
                </a:lnTo>
                <a:lnTo>
                  <a:pt x="1116419" y="1501854"/>
                </a:lnTo>
                <a:lnTo>
                  <a:pt x="1046114" y="1514026"/>
                </a:lnTo>
                <a:lnTo>
                  <a:pt x="973935" y="1521473"/>
                </a:lnTo>
                <a:lnTo>
                  <a:pt x="900112" y="1524000"/>
                </a:lnTo>
                <a:lnTo>
                  <a:pt x="826289" y="1521473"/>
                </a:lnTo>
                <a:lnTo>
                  <a:pt x="754110" y="1514026"/>
                </a:lnTo>
                <a:lnTo>
                  <a:pt x="683805" y="1501854"/>
                </a:lnTo>
                <a:lnTo>
                  <a:pt x="615608" y="1485152"/>
                </a:lnTo>
                <a:lnTo>
                  <a:pt x="549749" y="1464118"/>
                </a:lnTo>
                <a:lnTo>
                  <a:pt x="486459" y="1438946"/>
                </a:lnTo>
                <a:lnTo>
                  <a:pt x="425972" y="1409834"/>
                </a:lnTo>
                <a:lnTo>
                  <a:pt x="368518" y="1376977"/>
                </a:lnTo>
                <a:lnTo>
                  <a:pt x="314329" y="1340572"/>
                </a:lnTo>
                <a:lnTo>
                  <a:pt x="263637" y="1300814"/>
                </a:lnTo>
                <a:lnTo>
                  <a:pt x="216673" y="1257900"/>
                </a:lnTo>
                <a:lnTo>
                  <a:pt x="173670" y="1212026"/>
                </a:lnTo>
                <a:lnTo>
                  <a:pt x="134858" y="1163388"/>
                </a:lnTo>
                <a:lnTo>
                  <a:pt x="100469" y="1112182"/>
                </a:lnTo>
                <a:lnTo>
                  <a:pt x="70735" y="1058604"/>
                </a:lnTo>
                <a:lnTo>
                  <a:pt x="45888" y="1002850"/>
                </a:lnTo>
                <a:lnTo>
                  <a:pt x="26159" y="945117"/>
                </a:lnTo>
                <a:lnTo>
                  <a:pt x="11781" y="885600"/>
                </a:lnTo>
                <a:lnTo>
                  <a:pt x="2983" y="824495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577340"/>
            <a:ext cx="417652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7" y="1577340"/>
            <a:ext cx="417652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9404-7143-4A5C-B276-0BC10155F328}" type="datetime1">
              <a:rPr lang="en-US" smtClean="0"/>
              <a:t>4/22/14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  <p:pic>
        <p:nvPicPr>
          <p:cNvPr id="40" name="Picture 2" descr="http://1.bp.blogspot.com/-pxDU6N8iMhE/TWLTd-YFBnI/AAAAAAAAAJY/9hB5XPGY210/s1600/hotel_maid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99"/>
          <a:stretch/>
        </p:blipFill>
        <p:spPr bwMode="auto">
          <a:xfrm>
            <a:off x="-13866" y="67468"/>
            <a:ext cx="115225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CD1C-2B75-4C31-9219-443F4B74BFC2}" type="datetime1">
              <a:rPr lang="en-US" smtClean="0"/>
              <a:t>4/22/14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E709-0211-4D12-BAB5-76074FF2DF0C}" type="datetime1">
              <a:rPr lang="en-US" smtClean="0"/>
              <a:t>4/22/14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345" y="0"/>
            <a:ext cx="2255304" cy="1125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38389" cy="1125537"/>
          </a:xfrm>
          <a:custGeom>
            <a:avLst/>
            <a:gdLst/>
            <a:ahLst/>
            <a:cxnLst/>
            <a:rect l="l" t="t" r="r" b="b"/>
            <a:pathLst>
              <a:path w="1138389" h="1125537">
                <a:moveTo>
                  <a:pt x="0" y="1125537"/>
                </a:moveTo>
                <a:lnTo>
                  <a:pt x="1138389" y="1125537"/>
                </a:lnTo>
                <a:lnTo>
                  <a:pt x="1138389" y="0"/>
                </a:lnTo>
                <a:lnTo>
                  <a:pt x="0" y="0"/>
                </a:lnTo>
                <a:lnTo>
                  <a:pt x="0" y="1125537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640" y="-16002"/>
            <a:ext cx="8349918" cy="772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8187" y="2978351"/>
            <a:ext cx="8124825" cy="2418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0340" y="6662802"/>
            <a:ext cx="24905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 smtClean="0"/>
              <a:t>201</a:t>
            </a:r>
            <a:r>
              <a:rPr lang="en-US" spc="0" dirty="0"/>
              <a:t>4</a:t>
            </a:r>
            <a:r>
              <a:rPr spc="10" dirty="0" smtClean="0"/>
              <a:t> </a:t>
            </a:r>
            <a:r>
              <a:rPr spc="5" dirty="0"/>
              <a:t>A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Mil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/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an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rd</a:t>
            </a:r>
            <a:r>
              <a:rPr spc="-25" dirty="0"/>
              <a:t> 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iv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377940"/>
            <a:ext cx="220827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1A06-3012-4949-A386-A6E63213E6AC}" type="datetime1">
              <a:rPr lang="en-US" smtClean="0"/>
              <a:t>4/22/14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90401" y="6513385"/>
            <a:ext cx="135534" cy="194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  <p:pic>
        <p:nvPicPr>
          <p:cNvPr id="1028" name="Picture 4" descr="http://static.guim.co.uk/sys-images/guardian/Pix/pictures/2010/8/18/1282163169458/office-workers-006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3" y="219868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975"/>
            <a:ext cx="9601200" cy="319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196975"/>
            <a:ext cx="3198812" cy="3198812"/>
          </a:xfrm>
          <a:custGeom>
            <a:avLst/>
            <a:gdLst/>
            <a:ahLst/>
            <a:cxnLst/>
            <a:rect l="l" t="t" r="r" b="b"/>
            <a:pathLst>
              <a:path w="3198812" h="3198812">
                <a:moveTo>
                  <a:pt x="0" y="3198812"/>
                </a:moveTo>
                <a:lnTo>
                  <a:pt x="3198812" y="3198812"/>
                </a:lnTo>
                <a:lnTo>
                  <a:pt x="3198812" y="0"/>
                </a:lnTo>
                <a:lnTo>
                  <a:pt x="0" y="0"/>
                </a:lnTo>
                <a:lnTo>
                  <a:pt x="0" y="3198812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5459" y="3180229"/>
            <a:ext cx="11682341" cy="2918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/>
            <a:r>
              <a:rPr lang="en-US" sz="2400" b="1" spc="5" dirty="0" smtClean="0">
                <a:latin typeface="Arial Black"/>
                <a:cs typeface="Arial Black"/>
              </a:rPr>
              <a:t>    Moore Foundation</a:t>
            </a:r>
          </a:p>
          <a:p>
            <a:pPr marL="1615440"/>
            <a:r>
              <a:rPr lang="en-US" sz="2400" b="1" spc="5" dirty="0">
                <a:latin typeface="Arial Black"/>
                <a:cs typeface="Arial Black"/>
              </a:rPr>
              <a:t> </a:t>
            </a:r>
            <a:r>
              <a:rPr lang="en-US" sz="2400" b="1" spc="5" dirty="0" smtClean="0">
                <a:latin typeface="Arial Black"/>
                <a:cs typeface="Arial Black"/>
              </a:rPr>
              <a:t>   April 22, 2014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3644900">
              <a:lnSpc>
                <a:spcPct val="100000"/>
              </a:lnSpc>
            </a:pPr>
            <a:endParaRPr lang="en-US" sz="2000" b="1" dirty="0" smtClean="0">
              <a:latin typeface="Arial Black"/>
              <a:cs typeface="Arial Black"/>
            </a:endParaRPr>
          </a:p>
          <a:p>
            <a:pPr marL="12700" marR="3644900"/>
            <a:r>
              <a:rPr lang="en-US" sz="2000" b="1" dirty="0" smtClean="0">
                <a:latin typeface="Arial Black"/>
                <a:cs typeface="Arial Black"/>
              </a:rPr>
              <a:t>\ </a:t>
            </a:r>
          </a:p>
          <a:p>
            <a:pPr marL="12700" marR="3644900"/>
            <a:r>
              <a:rPr lang="en-US" sz="2000" b="1" dirty="0">
                <a:latin typeface="Arial Black"/>
                <a:cs typeface="Arial Black"/>
              </a:rPr>
              <a:t> </a:t>
            </a:r>
            <a:r>
              <a:rPr lang="en-US" sz="2000" b="1" dirty="0" smtClean="0">
                <a:latin typeface="Arial Black"/>
                <a:cs typeface="Arial Black"/>
              </a:rPr>
              <a:t> </a:t>
            </a:r>
            <a:r>
              <a:rPr sz="2000" b="1" dirty="0" smtClean="0">
                <a:latin typeface="Arial Black"/>
                <a:cs typeface="Arial Black"/>
              </a:rPr>
              <a:t>A</a:t>
            </a:r>
            <a:r>
              <a:rPr sz="2000" b="1" spc="90" dirty="0" smtClean="0">
                <a:latin typeface="Arial Black"/>
                <a:cs typeface="Arial Black"/>
              </a:rPr>
              <a:t>r</a:t>
            </a:r>
            <a:r>
              <a:rPr sz="2000" b="1" spc="-5" dirty="0" smtClean="0">
                <a:latin typeface="Arial Black"/>
                <a:cs typeface="Arial Black"/>
              </a:rPr>
              <a:t>no</a:t>
            </a:r>
            <a:r>
              <a:rPr sz="2000" b="1" dirty="0" smtClean="0">
                <a:latin typeface="Arial Black"/>
                <a:cs typeface="Arial Black"/>
              </a:rPr>
              <a:t>ld</a:t>
            </a:r>
            <a:r>
              <a:rPr sz="2000" b="1" spc="-15" dirty="0" smtClean="0">
                <a:latin typeface="Arial Black"/>
                <a:cs typeface="Arial Black"/>
              </a:rPr>
              <a:t> </a:t>
            </a:r>
            <a:r>
              <a:rPr sz="2000" b="1" dirty="0" smtClean="0">
                <a:latin typeface="Arial Black"/>
                <a:cs typeface="Arial Black"/>
              </a:rPr>
              <a:t>Mil</a:t>
            </a:r>
            <a:r>
              <a:rPr sz="2000" b="1" spc="-5" dirty="0" smtClean="0">
                <a:latin typeface="Arial Black"/>
                <a:cs typeface="Arial Black"/>
              </a:rPr>
              <a:t>ste</a:t>
            </a:r>
            <a:r>
              <a:rPr sz="2000" b="1" dirty="0" smtClean="0">
                <a:latin typeface="Arial Black"/>
                <a:cs typeface="Arial Black"/>
              </a:rPr>
              <a:t>i</a:t>
            </a:r>
            <a:r>
              <a:rPr sz="2000" b="1" spc="-5" dirty="0" smtClean="0">
                <a:latin typeface="Arial Black"/>
                <a:cs typeface="Arial Black"/>
              </a:rPr>
              <a:t>n</a:t>
            </a:r>
            <a:r>
              <a:rPr lang="en-US" sz="2000" b="1" spc="-5" dirty="0" smtClean="0">
                <a:latin typeface="Arial Black"/>
                <a:cs typeface="Arial Black"/>
              </a:rPr>
              <a:t> MD</a:t>
            </a:r>
          </a:p>
          <a:p>
            <a:pPr marL="12700" marR="3644900"/>
            <a:r>
              <a:rPr lang="en-US" sz="2000" b="1" spc="-5" dirty="0" smtClean="0">
                <a:latin typeface="Arial Black"/>
                <a:cs typeface="Arial Black"/>
              </a:rPr>
              <a:t>  Kimberly </a:t>
            </a:r>
            <a:r>
              <a:rPr lang="en-US" sz="2000" b="1" spc="-5" dirty="0" err="1" smtClean="0">
                <a:latin typeface="Arial Black"/>
                <a:cs typeface="Arial Black"/>
              </a:rPr>
              <a:t>Brayton</a:t>
            </a:r>
            <a:r>
              <a:rPr lang="en-US" sz="2000" b="1" spc="-5" dirty="0" smtClean="0">
                <a:latin typeface="Arial Black"/>
                <a:cs typeface="Arial Black"/>
              </a:rPr>
              <a:t> MD, JD</a:t>
            </a:r>
            <a:endParaRPr lang="en-US" sz="2000" b="1" dirty="0" smtClean="0">
              <a:latin typeface="Arial Black"/>
              <a:cs typeface="Arial Black"/>
            </a:endParaRPr>
          </a:p>
          <a:p>
            <a:pPr marL="12700" marR="3644900">
              <a:lnSpc>
                <a:spcPct val="100000"/>
              </a:lnSpc>
            </a:pPr>
            <a:r>
              <a:rPr lang="en-US" sz="2000" b="1" spc="5" dirty="0" smtClean="0">
                <a:latin typeface="Arial Black"/>
                <a:cs typeface="Arial Black"/>
              </a:rPr>
              <a:t>  </a:t>
            </a:r>
            <a:r>
              <a:rPr sz="2000" b="1" spc="5" dirty="0" smtClean="0">
                <a:latin typeface="Arial Black"/>
                <a:cs typeface="Arial Black"/>
              </a:rPr>
              <a:t>S</a:t>
            </a:r>
            <a:r>
              <a:rPr sz="2000" b="1" spc="-5" dirty="0" smtClean="0">
                <a:latin typeface="Arial Black"/>
                <a:cs typeface="Arial Black"/>
              </a:rPr>
              <a:t>tan</a:t>
            </a:r>
            <a:r>
              <a:rPr sz="2000" b="1" spc="-40" dirty="0" smtClean="0">
                <a:latin typeface="Arial Black"/>
                <a:cs typeface="Arial Black"/>
              </a:rPr>
              <a:t>f</a:t>
            </a:r>
            <a:r>
              <a:rPr sz="2000" b="1" spc="-5" dirty="0" smtClean="0">
                <a:latin typeface="Arial Black"/>
                <a:cs typeface="Arial Black"/>
              </a:rPr>
              <a:t>o</a:t>
            </a:r>
            <a:r>
              <a:rPr sz="2000" b="1" spc="45" dirty="0" smtClean="0">
                <a:latin typeface="Arial Black"/>
                <a:cs typeface="Arial Black"/>
              </a:rPr>
              <a:t>r</a:t>
            </a:r>
            <a:r>
              <a:rPr sz="2000" b="1" dirty="0" smtClean="0">
                <a:latin typeface="Arial Black"/>
                <a:cs typeface="Arial Black"/>
              </a:rPr>
              <a:t>d</a:t>
            </a:r>
            <a:r>
              <a:rPr sz="2000" b="1" spc="10" dirty="0" smtClean="0">
                <a:latin typeface="Arial Black"/>
                <a:cs typeface="Arial Black"/>
              </a:rPr>
              <a:t> </a:t>
            </a:r>
            <a:r>
              <a:rPr sz="2000" b="1" dirty="0" smtClean="0">
                <a:latin typeface="Arial Black"/>
                <a:cs typeface="Arial Black"/>
              </a:rPr>
              <a:t>Cli</a:t>
            </a:r>
            <a:r>
              <a:rPr sz="2000" b="1" spc="-5" dirty="0" smtClean="0">
                <a:latin typeface="Arial Black"/>
                <a:cs typeface="Arial Black"/>
              </a:rPr>
              <a:t>n</a:t>
            </a:r>
            <a:r>
              <a:rPr sz="2000" b="1" dirty="0" smtClean="0">
                <a:latin typeface="Arial Black"/>
                <a:cs typeface="Arial Black"/>
              </a:rPr>
              <a:t>i</a:t>
            </a:r>
            <a:r>
              <a:rPr sz="2000" b="1" spc="-5" dirty="0" smtClean="0">
                <a:latin typeface="Arial Black"/>
                <a:cs typeface="Arial Black"/>
              </a:rPr>
              <a:t>ca</a:t>
            </a:r>
            <a:r>
              <a:rPr sz="2000" b="1" dirty="0" smtClean="0">
                <a:latin typeface="Arial Black"/>
                <a:cs typeface="Arial Black"/>
              </a:rPr>
              <a:t>l</a:t>
            </a:r>
            <a:r>
              <a:rPr sz="2000" b="1" spc="-40" dirty="0" smtClean="0">
                <a:latin typeface="Arial Black"/>
                <a:cs typeface="Arial Black"/>
              </a:rPr>
              <a:t> </a:t>
            </a:r>
            <a:r>
              <a:rPr sz="2000" b="1" spc="5" dirty="0" smtClean="0">
                <a:latin typeface="Arial Black"/>
                <a:cs typeface="Arial Black"/>
              </a:rPr>
              <a:t>E</a:t>
            </a:r>
            <a:r>
              <a:rPr sz="2000" b="1" spc="-45" dirty="0" smtClean="0">
                <a:latin typeface="Arial Black"/>
                <a:cs typeface="Arial Black"/>
              </a:rPr>
              <a:t>x</a:t>
            </a:r>
            <a:r>
              <a:rPr sz="2000" b="1" spc="-5" dirty="0" smtClean="0">
                <a:latin typeface="Arial Black"/>
                <a:cs typeface="Arial Black"/>
              </a:rPr>
              <a:t>ce</a:t>
            </a:r>
            <a:r>
              <a:rPr sz="2000" b="1" dirty="0" smtClean="0">
                <a:latin typeface="Arial Black"/>
                <a:cs typeface="Arial Black"/>
              </a:rPr>
              <a:t>ll</a:t>
            </a:r>
            <a:r>
              <a:rPr sz="2000" b="1" spc="-5" dirty="0" smtClean="0">
                <a:latin typeface="Arial Black"/>
                <a:cs typeface="Arial Black"/>
              </a:rPr>
              <a:t>enc</a:t>
            </a:r>
            <a:r>
              <a:rPr sz="2000" b="1" dirty="0" smtClean="0">
                <a:latin typeface="Arial Black"/>
                <a:cs typeface="Arial Black"/>
              </a:rPr>
              <a:t>e</a:t>
            </a:r>
            <a:r>
              <a:rPr sz="2000" b="1" spc="10" dirty="0" smtClean="0">
                <a:latin typeface="Arial Black"/>
                <a:cs typeface="Arial Black"/>
              </a:rPr>
              <a:t> </a:t>
            </a:r>
            <a:r>
              <a:rPr sz="2000" b="1" spc="-50" dirty="0" smtClean="0">
                <a:latin typeface="Arial Black"/>
                <a:cs typeface="Arial Black"/>
              </a:rPr>
              <a:t>R</a:t>
            </a:r>
            <a:r>
              <a:rPr sz="2000" b="1" spc="-5" dirty="0" smtClean="0">
                <a:latin typeface="Arial Black"/>
                <a:cs typeface="Arial Black"/>
              </a:rPr>
              <a:t>esea</a:t>
            </a:r>
            <a:r>
              <a:rPr sz="2000" b="1" spc="30" dirty="0" smtClean="0">
                <a:latin typeface="Arial Black"/>
                <a:cs typeface="Arial Black"/>
              </a:rPr>
              <a:t>r</a:t>
            </a:r>
            <a:r>
              <a:rPr sz="2000" b="1" spc="-45" dirty="0" smtClean="0">
                <a:latin typeface="Arial Black"/>
                <a:cs typeface="Arial Black"/>
              </a:rPr>
              <a:t>c</a:t>
            </a:r>
            <a:r>
              <a:rPr sz="2000" b="1" dirty="0" smtClean="0">
                <a:latin typeface="Arial Black"/>
                <a:cs typeface="Arial Black"/>
              </a:rPr>
              <a:t>h</a:t>
            </a:r>
            <a:r>
              <a:rPr sz="2000" b="1" spc="10" dirty="0" smtClean="0">
                <a:latin typeface="Arial Black"/>
                <a:cs typeface="Arial Black"/>
              </a:rPr>
              <a:t> </a:t>
            </a:r>
            <a:r>
              <a:rPr sz="2000" b="1" dirty="0" smtClean="0">
                <a:latin typeface="Arial Black"/>
                <a:cs typeface="Arial Black"/>
              </a:rPr>
              <a:t>C</a:t>
            </a:r>
            <a:r>
              <a:rPr sz="2000" b="1" spc="-5" dirty="0" smtClean="0">
                <a:latin typeface="Arial Black"/>
                <a:cs typeface="Arial Black"/>
              </a:rPr>
              <a:t>enter</a:t>
            </a:r>
            <a:endParaRPr lang="en-US" sz="2000" b="1" spc="-5" dirty="0" smtClean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1776" y="1828800"/>
            <a:ext cx="7522424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840"/>
              </a:lnSpc>
            </a:pPr>
            <a:r>
              <a:rPr lang="en-US" sz="3200" b="1" dirty="0" smtClean="0">
                <a:latin typeface="Arial Black"/>
                <a:cs typeface="Arial Black"/>
              </a:rPr>
              <a:t>Improving </a:t>
            </a:r>
            <a:r>
              <a:rPr lang="en-US" sz="3200" b="1" dirty="0" err="1" smtClean="0">
                <a:latin typeface="Arial Black"/>
                <a:cs typeface="Arial Black"/>
              </a:rPr>
              <a:t>Marketshare</a:t>
            </a:r>
            <a:r>
              <a:rPr lang="en-US" sz="3200" b="1" dirty="0" smtClean="0">
                <a:latin typeface="Arial Black"/>
                <a:cs typeface="Arial Black"/>
              </a:rPr>
              <a:t> </a:t>
            </a:r>
          </a:p>
          <a:p>
            <a:pPr marL="12700" marR="6350">
              <a:lnSpc>
                <a:spcPts val="3840"/>
              </a:lnSpc>
            </a:pPr>
            <a:r>
              <a:rPr lang="en-US" sz="3200" b="1" dirty="0" smtClean="0">
                <a:latin typeface="Arial Black"/>
                <a:cs typeface="Arial Black"/>
              </a:rPr>
              <a:t>by Improving Value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99" y="4876800"/>
            <a:ext cx="1256511" cy="1438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 smtClean="0"/>
              <a:t>©</a:t>
            </a:r>
            <a:r>
              <a:rPr lang="en-US" spc="-15" dirty="0" smtClean="0"/>
              <a:t> </a:t>
            </a:r>
            <a:r>
              <a:rPr lang="en-US" spc="-5" dirty="0" smtClean="0"/>
              <a:t>201</a:t>
            </a:r>
            <a:r>
              <a:rPr lang="en-US" dirty="0"/>
              <a:t>4</a:t>
            </a:r>
            <a:r>
              <a:rPr lang="en-US" spc="10" dirty="0" smtClean="0"/>
              <a:t> </a:t>
            </a:r>
            <a:r>
              <a:rPr lang="en-US" spc="5" dirty="0" smtClean="0"/>
              <a:t>A</a:t>
            </a:r>
            <a:r>
              <a:rPr lang="en-US" dirty="0" smtClean="0"/>
              <a:t>.</a:t>
            </a:r>
            <a:r>
              <a:rPr lang="en-US" spc="-30" dirty="0" smtClean="0"/>
              <a:t> </a:t>
            </a:r>
            <a:r>
              <a:rPr lang="en-US" dirty="0" smtClean="0"/>
              <a:t>Mil</a:t>
            </a:r>
            <a:r>
              <a:rPr lang="en-US" spc="-5" dirty="0" smtClean="0"/>
              <a:t>s</a:t>
            </a:r>
            <a:r>
              <a:rPr lang="en-US" dirty="0" smtClean="0"/>
              <a:t>t</a:t>
            </a:r>
            <a:r>
              <a:rPr lang="en-US" spc="-5" dirty="0" smtClean="0"/>
              <a:t>e</a:t>
            </a:r>
            <a:r>
              <a:rPr lang="en-US" dirty="0" smtClean="0"/>
              <a:t>i</a:t>
            </a:r>
            <a:r>
              <a:rPr lang="en-US" spc="-5" dirty="0" smtClean="0"/>
              <a:t>n</a:t>
            </a:r>
            <a:r>
              <a:rPr lang="en-US" spc="5" dirty="0" smtClean="0"/>
              <a:t>/</a:t>
            </a:r>
            <a:r>
              <a:rPr lang="en-US" spc="-5" dirty="0" smtClean="0"/>
              <a:t>S</a:t>
            </a:r>
            <a:r>
              <a:rPr lang="en-US" dirty="0" smtClean="0"/>
              <a:t>t</a:t>
            </a:r>
            <a:r>
              <a:rPr lang="en-US" spc="-5" dirty="0" smtClean="0"/>
              <a:t>an</a:t>
            </a:r>
            <a:r>
              <a:rPr lang="en-US" dirty="0" smtClean="0"/>
              <a:t>f</a:t>
            </a:r>
            <a:r>
              <a:rPr lang="en-US" spc="-5" dirty="0" smtClean="0"/>
              <a:t>o</a:t>
            </a:r>
            <a:r>
              <a:rPr lang="en-US" dirty="0" smtClean="0"/>
              <a:t>rd</a:t>
            </a:r>
            <a:r>
              <a:rPr lang="en-US" spc="-25" dirty="0" smtClean="0"/>
              <a:t> </a:t>
            </a:r>
            <a:r>
              <a:rPr lang="en-US" dirty="0" err="1" smtClean="0"/>
              <a:t>U</a:t>
            </a:r>
            <a:r>
              <a:rPr lang="en-US" spc="-5" dirty="0" err="1" smtClean="0"/>
              <a:t>n</a:t>
            </a:r>
            <a:r>
              <a:rPr lang="en-US" dirty="0" err="1" smtClean="0"/>
              <a:t>iv</a:t>
            </a:r>
            <a:endParaRPr lang="en-US" dirty="0"/>
          </a:p>
        </p:txBody>
      </p:sp>
      <p:pic>
        <p:nvPicPr>
          <p:cNvPr id="2050" name="Picture 2" descr="http://static.guim.co.uk/sys-images/guardian/Pix/pictures/2010/8/18/1282163169458/office-workers-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" y="1828800"/>
            <a:ext cx="3205900" cy="19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450" y="76200"/>
            <a:ext cx="86423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020"/>
              </a:lnSpc>
            </a:pPr>
            <a:r>
              <a:rPr lang="en-US" sz="2700" b="1" spc="-30" dirty="0" smtClean="0">
                <a:solidFill>
                  <a:prstClr val="black"/>
                </a:solidFill>
                <a:latin typeface="Arial Black"/>
                <a:cs typeface="Arial Black"/>
              </a:rPr>
              <a:t>Gauging the </a:t>
            </a:r>
            <a:r>
              <a:rPr lang="en-US" sz="2700" b="1" i="1" spc="-30" dirty="0" smtClean="0">
                <a:solidFill>
                  <a:prstClr val="black"/>
                </a:solidFill>
                <a:latin typeface="Arial Black"/>
                <a:cs typeface="Arial Black"/>
              </a:rPr>
              <a:t>Static</a:t>
            </a:r>
            <a:r>
              <a:rPr lang="en-US" sz="2700" b="1" spc="-30" dirty="0" smtClean="0">
                <a:solidFill>
                  <a:prstClr val="black"/>
                </a:solidFill>
                <a:latin typeface="Arial Black"/>
                <a:cs typeface="Arial Black"/>
              </a:rPr>
              <a:t> Improvement Opportunity</a:t>
            </a:r>
            <a:endParaRPr sz="27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0536" y="6365252"/>
            <a:ext cx="12217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Sou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ce: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2012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990401" y="6513385"/>
            <a:ext cx="13553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</a:rPr>
              <a:t>©</a:t>
            </a:r>
            <a:r>
              <a:rPr spc="-15" dirty="0">
                <a:solidFill>
                  <a:prstClr val="black"/>
                </a:solidFill>
              </a:rPr>
              <a:t> </a:t>
            </a:r>
            <a:r>
              <a:rPr spc="-5" dirty="0" smtClean="0">
                <a:solidFill>
                  <a:prstClr val="black"/>
                </a:solidFill>
              </a:rPr>
              <a:t>201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spc="10" dirty="0" smtClean="0">
                <a:solidFill>
                  <a:prstClr val="black"/>
                </a:solidFill>
              </a:rPr>
              <a:t> </a:t>
            </a:r>
            <a:r>
              <a:rPr spc="5" dirty="0">
                <a:solidFill>
                  <a:prstClr val="black"/>
                </a:solidFill>
              </a:rPr>
              <a:t>A</a:t>
            </a:r>
            <a:r>
              <a:rPr dirty="0">
                <a:solidFill>
                  <a:prstClr val="black"/>
                </a:solidFill>
              </a:rPr>
              <a:t>.</a:t>
            </a:r>
            <a:r>
              <a:rPr spc="-30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Mil</a:t>
            </a:r>
            <a:r>
              <a:rPr spc="-5" dirty="0">
                <a:solidFill>
                  <a:prstClr val="black"/>
                </a:solidFill>
              </a:rPr>
              <a:t>s</a:t>
            </a:r>
            <a:r>
              <a:rPr dirty="0">
                <a:solidFill>
                  <a:prstClr val="black"/>
                </a:solidFill>
              </a:rPr>
              <a:t>t</a:t>
            </a:r>
            <a:r>
              <a:rPr spc="-5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n</a:t>
            </a:r>
            <a:r>
              <a:rPr spc="5" dirty="0">
                <a:solidFill>
                  <a:prstClr val="black"/>
                </a:solidFill>
              </a:rPr>
              <a:t>/</a:t>
            </a:r>
            <a:r>
              <a:rPr spc="-5" dirty="0">
                <a:solidFill>
                  <a:prstClr val="black"/>
                </a:solidFill>
              </a:rPr>
              <a:t>S</a:t>
            </a:r>
            <a:r>
              <a:rPr dirty="0">
                <a:solidFill>
                  <a:prstClr val="black"/>
                </a:solidFill>
              </a:rPr>
              <a:t>t</a:t>
            </a:r>
            <a:r>
              <a:rPr spc="-5"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</a:rPr>
              <a:t>f</a:t>
            </a:r>
            <a:r>
              <a:rPr spc="-5" dirty="0">
                <a:solidFill>
                  <a:prstClr val="black"/>
                </a:solidFill>
              </a:rPr>
              <a:t>o</a:t>
            </a:r>
            <a:r>
              <a:rPr dirty="0">
                <a:solidFill>
                  <a:prstClr val="black"/>
                </a:solidFill>
              </a:rPr>
              <a:t>rd</a:t>
            </a:r>
            <a:r>
              <a:rPr spc="-2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n</a:t>
            </a:r>
            <a:r>
              <a:rPr dirty="0">
                <a:solidFill>
                  <a:prstClr val="black"/>
                </a:solidFill>
              </a:rPr>
              <a:t>iv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3839" b="7821"/>
          <a:stretch/>
        </p:blipFill>
        <p:spPr bwMode="auto">
          <a:xfrm>
            <a:off x="1671528" y="1916113"/>
            <a:ext cx="6634272" cy="40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 rot="18831601">
            <a:off x="2572186" y="2618466"/>
            <a:ext cx="1306818" cy="421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351" y="1499560"/>
            <a:ext cx="856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Performance of 200+ California Physician Groups Currently Accountable for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2371" y="2004536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Current value frontier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3258" y="2605359"/>
            <a:ext cx="2747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5923129"/>
            <a:ext cx="856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Risk-Adjusted Total Cost of Care ($ PMPY)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766768" y="3765732"/>
            <a:ext cx="856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Quality Composite Score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53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82" y="0"/>
            <a:ext cx="8578518" cy="430887"/>
          </a:xfrm>
        </p:spPr>
        <p:txBody>
          <a:bodyPr/>
          <a:lstStyle/>
          <a:p>
            <a:r>
              <a:rPr lang="en-US" dirty="0" smtClean="0"/>
              <a:t>Features of Today’s Positive Value Outliers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5140"/>
            <a:ext cx="10439400" cy="24006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Intensifying care for the most unstable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 Black" panose="020B0A04020102020204" pitchFamily="34" charset="0"/>
              </a:rPr>
              <a:t> </a:t>
            </a:r>
            <a:r>
              <a:rPr lang="en-US" sz="2600" dirty="0" smtClean="0">
                <a:latin typeface="Arial Black" panose="020B0A04020102020204" pitchFamily="34" charset="0"/>
              </a:rPr>
              <a:t>  patient quintile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Systematizing processes that count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Curbing valueless practice pattern variation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/>
            <a:r>
              <a:rPr lang="en-US" dirty="0" smtClean="0">
                <a:solidFill>
                  <a:prstClr val="black"/>
                </a:solidFill>
              </a:rPr>
              <a:t>©</a:t>
            </a:r>
            <a:r>
              <a:rPr lang="en-US" spc="-15" dirty="0" smtClean="0">
                <a:solidFill>
                  <a:prstClr val="black"/>
                </a:solidFill>
              </a:rPr>
              <a:t> </a:t>
            </a:r>
            <a:r>
              <a:rPr lang="en-US" spc="-5" dirty="0" smtClean="0">
                <a:solidFill>
                  <a:prstClr val="black"/>
                </a:solidFill>
              </a:rPr>
              <a:t>201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spc="10" dirty="0" smtClean="0">
                <a:solidFill>
                  <a:prstClr val="black"/>
                </a:solidFill>
              </a:rPr>
              <a:t> </a:t>
            </a:r>
            <a:r>
              <a:rPr lang="en-US" spc="5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spc="-3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Mil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en-US" spc="-5" dirty="0" smtClean="0">
                <a:solidFill>
                  <a:prstClr val="black"/>
                </a:solidFill>
              </a:rPr>
              <a:t>n</a:t>
            </a:r>
            <a:r>
              <a:rPr lang="en-US" spc="5" dirty="0" smtClean="0">
                <a:solidFill>
                  <a:prstClr val="black"/>
                </a:solidFill>
              </a:rPr>
              <a:t>/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an</a:t>
            </a:r>
            <a:r>
              <a:rPr lang="en-US" dirty="0" smtClean="0">
                <a:solidFill>
                  <a:prstClr val="black"/>
                </a:solidFill>
              </a:rPr>
              <a:t>f</a:t>
            </a:r>
            <a:r>
              <a:rPr lang="en-US" spc="-5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rd</a:t>
            </a:r>
            <a:r>
              <a:rPr lang="en-US" spc="-25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</a:t>
            </a:r>
            <a:r>
              <a:rPr lang="en-US" spc="-5" dirty="0" err="1" smtClean="0">
                <a:solidFill>
                  <a:prstClr val="black"/>
                </a:solidFill>
              </a:rPr>
              <a:t>n</a:t>
            </a:r>
            <a:r>
              <a:rPr lang="en-US" dirty="0" err="1" smtClean="0">
                <a:solidFill>
                  <a:prstClr val="black"/>
                </a:solidFill>
              </a:rPr>
              <a:t>iv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4990401" y="6513385"/>
            <a:ext cx="135534" cy="184666"/>
          </a:xfrm>
        </p:spPr>
        <p:txBody>
          <a:bodyPr/>
          <a:lstStyle/>
          <a:p>
            <a:pPr marL="25400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1026" name="Picture 2" descr="http://www.thedirk.com/wordpress/wp-content/uploads/2009/04/american-idol-judges-m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24" y="3657600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1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10834" r="2603" b="8983"/>
          <a:stretch>
            <a:fillRect/>
          </a:stretch>
        </p:blipFill>
        <p:spPr bwMode="auto">
          <a:xfrm>
            <a:off x="0" y="1073150"/>
            <a:ext cx="910907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3000" y="45043"/>
            <a:ext cx="9072563" cy="861774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Primary Care Population Management 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“Idol” Sites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30738" y="6553200"/>
            <a:ext cx="446087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dirty="0" smtClean="0">
                <a:solidFill>
                  <a:srgbClr val="000000"/>
                </a:solidFill>
              </a:rPr>
              <a:t>3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5808663" y="4452938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1560513" y="4740275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623888" y="4237038"/>
            <a:ext cx="215900" cy="217487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8350" y="4381500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4943475" y="2292350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4008438" y="5749925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66" name="5-Point Star 65"/>
          <p:cNvSpPr/>
          <p:nvPr/>
        </p:nvSpPr>
        <p:spPr bwMode="auto">
          <a:xfrm>
            <a:off x="7248525" y="5748338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67" name="5-Point Star 66"/>
          <p:cNvSpPr/>
          <p:nvPr/>
        </p:nvSpPr>
        <p:spPr bwMode="auto">
          <a:xfrm>
            <a:off x="7464425" y="5965825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68" name="5-Point Star 67"/>
          <p:cNvSpPr/>
          <p:nvPr/>
        </p:nvSpPr>
        <p:spPr bwMode="auto">
          <a:xfrm>
            <a:off x="6600825" y="3444875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104" name="5-Point Star 103"/>
          <p:cNvSpPr/>
          <p:nvPr/>
        </p:nvSpPr>
        <p:spPr bwMode="auto">
          <a:xfrm>
            <a:off x="8472488" y="2652713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114" name="5-Point Star 113"/>
          <p:cNvSpPr/>
          <p:nvPr/>
        </p:nvSpPr>
        <p:spPr bwMode="auto">
          <a:xfrm>
            <a:off x="7680325" y="2508250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6529388" y="3597275"/>
            <a:ext cx="215900" cy="2159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640" y="0"/>
            <a:ext cx="966136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040">
              <a:lnSpc>
                <a:spcPct val="100000"/>
              </a:lnSpc>
            </a:pPr>
            <a:r>
              <a:rPr lang="en-US" sz="2600" spc="-30" dirty="0" smtClean="0"/>
              <a:t>Pushing Beyond Today’s Value Frontier </a:t>
            </a:r>
            <a:br>
              <a:rPr lang="en-US" sz="2600" spc="-30" dirty="0" smtClean="0"/>
            </a:br>
            <a:endParaRPr sz="2600" i="1"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1554301"/>
            <a:ext cx="9525000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50000"/>
              </a:lnSpc>
              <a:buSzPct val="58333"/>
              <a:buFont typeface="Wingdings"/>
              <a:buChar char=""/>
              <a:tabLst>
                <a:tab pos="294005" algn="l"/>
              </a:tabLst>
            </a:pPr>
            <a:r>
              <a:rPr lang="en-US" sz="2600" spc="-30" dirty="0" smtClean="0">
                <a:latin typeface="Arial Black" panose="020B0A04020102020204" pitchFamily="34" charset="0"/>
              </a:rPr>
              <a:t>Job 1: Prevent strategically </a:t>
            </a:r>
            <a:r>
              <a:rPr lang="en-US" sz="2600" spc="-30" dirty="0">
                <a:latin typeface="Arial Black" panose="020B0A04020102020204" pitchFamily="34" charset="0"/>
              </a:rPr>
              <a:t>and p</a:t>
            </a:r>
            <a:r>
              <a:rPr lang="en-US" sz="2600" spc="-30" dirty="0" smtClean="0">
                <a:latin typeface="Arial Black" panose="020B0A04020102020204" pitchFamily="34" charset="0"/>
              </a:rPr>
              <a:t>roduce </a:t>
            </a:r>
            <a:r>
              <a:rPr lang="en-US" sz="2600" spc="-30" dirty="0">
                <a:latin typeface="Arial Black" panose="020B0A04020102020204" pitchFamily="34" charset="0"/>
              </a:rPr>
              <a:t>e</a:t>
            </a:r>
            <a:r>
              <a:rPr lang="en-US" sz="2600" spc="-30" dirty="0" smtClean="0">
                <a:latin typeface="Arial Black" panose="020B0A04020102020204" pitchFamily="34" charset="0"/>
              </a:rPr>
              <a:t>fficiently</a:t>
            </a:r>
            <a:endParaRPr lang="en-US" sz="2600" b="1" spc="-5" dirty="0" smtClean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294640" indent="-281940">
              <a:lnSpc>
                <a:spcPct val="150000"/>
              </a:lnSpc>
              <a:buSzPct val="58333"/>
              <a:buFont typeface="Wingdings"/>
              <a:buChar char=""/>
              <a:tabLst>
                <a:tab pos="294005" algn="l"/>
              </a:tabLst>
            </a:pP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Youn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g</a:t>
            </a:r>
            <a:r>
              <a:rPr sz="2600" b="1" spc="-10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designe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rs</a:t>
            </a:r>
            <a:r>
              <a:rPr lang="en-US"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 plus seasoned mentors </a:t>
            </a:r>
          </a:p>
          <a:p>
            <a:pPr marL="294640" marR="6350" indent="-281940">
              <a:lnSpc>
                <a:spcPct val="150000"/>
              </a:lnSpc>
              <a:buSzPct val="58333"/>
              <a:buFont typeface="Wingdings"/>
              <a:buChar char=""/>
              <a:tabLst>
                <a:tab pos="294005" algn="l"/>
              </a:tabLst>
            </a:pPr>
            <a:r>
              <a:rPr lang="en-US"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Composites formed from </a:t>
            </a:r>
            <a:r>
              <a:rPr lang="en-US" sz="2600" b="1" spc="-2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global value frontier, 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m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r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g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i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n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g 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sc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i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ence</a:t>
            </a:r>
            <a:r>
              <a:rPr lang="en-US"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/tech</a:t>
            </a:r>
            <a:r>
              <a:rPr lang="en-US"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 and</a:t>
            </a:r>
            <a:r>
              <a:rPr sz="2600" b="1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600" b="1" dirty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“</a:t>
            </a:r>
            <a:r>
              <a:rPr sz="2600" b="1" spc="-5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d</a:t>
            </a:r>
            <a:r>
              <a:rPr sz="2600" b="1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i</a:t>
            </a:r>
            <a:r>
              <a:rPr sz="2600" b="1" spc="-5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sgus</a:t>
            </a:r>
            <a:r>
              <a:rPr sz="2600" b="1" spc="5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t</a:t>
            </a:r>
            <a:r>
              <a:rPr sz="2600" b="1" spc="-5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2600" b="1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r</a:t>
            </a:r>
            <a:r>
              <a:rPr sz="2600" b="1" spc="-5" dirty="0" err="1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s</a:t>
            </a:r>
            <a:r>
              <a:rPr sz="2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/>
              </a:rPr>
              <a:t>”</a:t>
            </a:r>
            <a:endParaRPr lang="en-US" sz="2600" b="1" dirty="0" smtClean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39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    </a:t>
            </a:r>
          </a:p>
          <a:p>
            <a:pPr>
              <a:spcBef>
                <a:spcPts val="39"/>
              </a:spcBef>
            </a:pP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</a:rPr>
              <a:t>©</a:t>
            </a:r>
            <a:r>
              <a:rPr spc="-15" dirty="0">
                <a:solidFill>
                  <a:prstClr val="black"/>
                </a:solidFill>
              </a:rPr>
              <a:t> </a:t>
            </a:r>
            <a:r>
              <a:rPr spc="-5" dirty="0" smtClean="0">
                <a:solidFill>
                  <a:prstClr val="black"/>
                </a:solidFill>
              </a:rPr>
              <a:t>201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spc="10" dirty="0" smtClean="0">
                <a:solidFill>
                  <a:prstClr val="black"/>
                </a:solidFill>
              </a:rPr>
              <a:t> </a:t>
            </a:r>
            <a:r>
              <a:rPr spc="5" dirty="0">
                <a:solidFill>
                  <a:prstClr val="black"/>
                </a:solidFill>
              </a:rPr>
              <a:t>A</a:t>
            </a:r>
            <a:r>
              <a:rPr dirty="0">
                <a:solidFill>
                  <a:prstClr val="black"/>
                </a:solidFill>
              </a:rPr>
              <a:t>.</a:t>
            </a:r>
            <a:r>
              <a:rPr spc="-30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Mil</a:t>
            </a:r>
            <a:r>
              <a:rPr spc="-5" dirty="0">
                <a:solidFill>
                  <a:prstClr val="black"/>
                </a:solidFill>
              </a:rPr>
              <a:t>s</a:t>
            </a:r>
            <a:r>
              <a:rPr dirty="0">
                <a:solidFill>
                  <a:prstClr val="black"/>
                </a:solidFill>
              </a:rPr>
              <a:t>t</a:t>
            </a:r>
            <a:r>
              <a:rPr spc="-5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n</a:t>
            </a:r>
            <a:r>
              <a:rPr spc="5" dirty="0">
                <a:solidFill>
                  <a:prstClr val="black"/>
                </a:solidFill>
              </a:rPr>
              <a:t>/</a:t>
            </a:r>
            <a:r>
              <a:rPr spc="-5" dirty="0">
                <a:solidFill>
                  <a:prstClr val="black"/>
                </a:solidFill>
              </a:rPr>
              <a:t>S</a:t>
            </a:r>
            <a:r>
              <a:rPr dirty="0">
                <a:solidFill>
                  <a:prstClr val="black"/>
                </a:solidFill>
              </a:rPr>
              <a:t>t</a:t>
            </a:r>
            <a:r>
              <a:rPr spc="-5"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</a:rPr>
              <a:t>f</a:t>
            </a:r>
            <a:r>
              <a:rPr spc="-5" dirty="0">
                <a:solidFill>
                  <a:prstClr val="black"/>
                </a:solidFill>
              </a:rPr>
              <a:t>o</a:t>
            </a:r>
            <a:r>
              <a:rPr dirty="0">
                <a:solidFill>
                  <a:prstClr val="black"/>
                </a:solidFill>
              </a:rPr>
              <a:t>rd</a:t>
            </a:r>
            <a:r>
              <a:rPr spc="-2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n</a:t>
            </a:r>
            <a:r>
              <a:rPr dirty="0">
                <a:solidFill>
                  <a:prstClr val="black"/>
                </a:solidFill>
              </a:rPr>
              <a:t>iv</a:t>
            </a:r>
          </a:p>
        </p:txBody>
      </p:sp>
      <p:pic>
        <p:nvPicPr>
          <p:cNvPr id="1026" name="Picture 2" descr="C:\Users\csilverman\Desktop\STANFORD Files\F1 fellows photos\_MKT9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3" y="4114800"/>
            <a:ext cx="3267640" cy="21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4990401" y="6513385"/>
            <a:ext cx="135534" cy="184666"/>
          </a:xfrm>
        </p:spPr>
        <p:txBody>
          <a:bodyPr/>
          <a:lstStyle/>
          <a:p>
            <a:pPr marL="25400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293325"/>
            <a:ext cx="4397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Care Innovation Design Team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29322" y="1295401"/>
            <a:ext cx="9371879" cy="775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void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vascular risk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by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economically maximizing protective Rx use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066800" y="-76200"/>
            <a:ext cx="10550947" cy="9539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prstClr val="black"/>
                </a:solidFill>
                <a:latin typeface="Arial Black" pitchFamily="34" charset="0"/>
                <a:ea typeface="Verdana"/>
                <a:cs typeface="Verdana"/>
                <a:sym typeface="Verdana"/>
              </a:rPr>
              <a:t>Illustrative Composite Care Innovation                    for Stroke Prevention and Treatment</a:t>
            </a:r>
            <a:endParaRPr lang="en-US" sz="2800" b="1" dirty="0">
              <a:solidFill>
                <a:prstClr val="black"/>
              </a:solidFill>
              <a:latin typeface="Arial Black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7998251" y="-333000"/>
            <a:ext cx="2949030" cy="333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74578" y="4141899"/>
            <a:ext cx="2088385" cy="18422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x="7189643" y="4095593"/>
            <a:ext cx="930345" cy="19349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/>
          <p:nvPr/>
        </p:nvSpPr>
        <p:spPr>
          <a:xfrm>
            <a:off x="3575172" y="4086622"/>
            <a:ext cx="804524" cy="113659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4173653" y="4757573"/>
            <a:ext cx="1093875" cy="104560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/>
          <p:nvPr/>
        </p:nvSpPr>
        <p:spPr>
          <a:xfrm>
            <a:off x="4851437" y="4009808"/>
            <a:ext cx="1439447" cy="135465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x="7998251" y="4459017"/>
            <a:ext cx="929973" cy="120805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11" name="Shape 90"/>
          <p:cNvSpPr txBox="1"/>
          <p:nvPr/>
        </p:nvSpPr>
        <p:spPr>
          <a:xfrm>
            <a:off x="229321" y="2070572"/>
            <a:ext cx="937187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C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onvert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hospital care of transient ischemic attack and mild stroke to care in safe alternative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settings for most patients</a:t>
            </a:r>
          </a:p>
        </p:txBody>
      </p:sp>
      <p:sp>
        <p:nvSpPr>
          <p:cNvPr id="12" name="Shape 90"/>
          <p:cNvSpPr txBox="1"/>
          <p:nvPr/>
        </p:nvSpPr>
        <p:spPr>
          <a:xfrm>
            <a:off x="229322" y="3124200"/>
            <a:ext cx="937187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ransform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tPA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use and post-hospital care</a:t>
            </a:r>
            <a:endParaRPr lang="en-US" sz="2200" dirty="0">
              <a:solidFill>
                <a:prstClr val="black"/>
              </a:solidFill>
              <a:latin typeface="Arial" pitchFamily="34" charset="0"/>
              <a:ea typeface="Verdana"/>
              <a:cs typeface="Arial" pitchFamily="34" charset="0"/>
              <a:sym typeface="Verdana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229322" y="5867400"/>
            <a:ext cx="9371879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~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11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%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estimated net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reduction in direct healthcare spending on stroke and heart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attack (and large reduction in strokes &amp; disabling strokes)</a:t>
            </a:r>
            <a:endParaRPr lang="en-US" sz="2200" dirty="0">
              <a:solidFill>
                <a:prstClr val="black"/>
              </a:solidFill>
              <a:latin typeface="Arial" pitchFamily="34" charset="0"/>
              <a:ea typeface="Verdana"/>
              <a:cs typeface="Arial" pitchFamily="34" charset="0"/>
              <a:sym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/>
            <a:r>
              <a:rPr lang="en-US" dirty="0" smtClean="0">
                <a:solidFill>
                  <a:prstClr val="black"/>
                </a:solidFill>
              </a:rPr>
              <a:t>©</a:t>
            </a:r>
            <a:r>
              <a:rPr lang="en-US" spc="-15" dirty="0" smtClean="0">
                <a:solidFill>
                  <a:prstClr val="black"/>
                </a:solidFill>
              </a:rPr>
              <a:t> </a:t>
            </a:r>
            <a:r>
              <a:rPr lang="en-US" spc="-5" dirty="0" smtClean="0">
                <a:solidFill>
                  <a:prstClr val="black"/>
                </a:solidFill>
              </a:rPr>
              <a:t>201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spc="10" dirty="0" smtClean="0">
                <a:solidFill>
                  <a:prstClr val="black"/>
                </a:solidFill>
              </a:rPr>
              <a:t> </a:t>
            </a:r>
            <a:r>
              <a:rPr lang="en-US" spc="5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spc="-3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Mil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en-US" spc="-5" dirty="0" smtClean="0">
                <a:solidFill>
                  <a:prstClr val="black"/>
                </a:solidFill>
              </a:rPr>
              <a:t>n</a:t>
            </a:r>
            <a:r>
              <a:rPr lang="en-US" spc="5" dirty="0" smtClean="0">
                <a:solidFill>
                  <a:prstClr val="black"/>
                </a:solidFill>
              </a:rPr>
              <a:t>/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an</a:t>
            </a:r>
            <a:r>
              <a:rPr lang="en-US" dirty="0" smtClean="0">
                <a:solidFill>
                  <a:prstClr val="black"/>
                </a:solidFill>
              </a:rPr>
              <a:t>f</a:t>
            </a:r>
            <a:r>
              <a:rPr lang="en-US" spc="-5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rd</a:t>
            </a:r>
            <a:r>
              <a:rPr lang="en-US" spc="-25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</a:t>
            </a:r>
            <a:r>
              <a:rPr lang="en-US" spc="-5" dirty="0" err="1" smtClean="0">
                <a:solidFill>
                  <a:prstClr val="black"/>
                </a:solidFill>
              </a:rPr>
              <a:t>n</a:t>
            </a:r>
            <a:r>
              <a:rPr lang="en-US" dirty="0" err="1" smtClean="0">
                <a:solidFill>
                  <a:prstClr val="black"/>
                </a:solidFill>
              </a:rPr>
              <a:t>iv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4990401" y="6629400"/>
            <a:ext cx="135534" cy="184666"/>
          </a:xfrm>
        </p:spPr>
        <p:txBody>
          <a:bodyPr/>
          <a:lstStyle/>
          <a:p>
            <a:pPr marL="25400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0920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©</a:t>
            </a:r>
            <a:r>
              <a:rPr lang="en-US" spc="-15" smtClean="0"/>
              <a:t> </a:t>
            </a:r>
            <a:r>
              <a:rPr lang="en-US" spc="-5" smtClean="0"/>
              <a:t>201</a:t>
            </a:r>
            <a:r>
              <a:rPr lang="en-US" spc="0" smtClean="0"/>
              <a:t>4</a:t>
            </a:r>
            <a:r>
              <a:rPr lang="en-US" spc="10" smtClean="0"/>
              <a:t> </a:t>
            </a:r>
            <a:r>
              <a:rPr lang="en-US" spc="5" smtClean="0"/>
              <a:t>A</a:t>
            </a:r>
            <a:r>
              <a:rPr lang="en-US" smtClean="0"/>
              <a:t>.</a:t>
            </a:r>
            <a:r>
              <a:rPr lang="en-US" spc="-30" smtClean="0"/>
              <a:t> </a:t>
            </a:r>
            <a:r>
              <a:rPr lang="en-US" smtClean="0"/>
              <a:t>Mil</a:t>
            </a:r>
            <a:r>
              <a:rPr lang="en-US" spc="-5" smtClean="0"/>
              <a:t>s</a:t>
            </a:r>
            <a:r>
              <a:rPr lang="en-US" smtClean="0"/>
              <a:t>t</a:t>
            </a:r>
            <a:r>
              <a:rPr lang="en-US" spc="-5" smtClean="0"/>
              <a:t>e</a:t>
            </a:r>
            <a:r>
              <a:rPr lang="en-US" smtClean="0"/>
              <a:t>i</a:t>
            </a:r>
            <a:r>
              <a:rPr lang="en-US" spc="-5" smtClean="0"/>
              <a:t>n</a:t>
            </a:r>
            <a:r>
              <a:rPr lang="en-US" spc="5" smtClean="0"/>
              <a:t>/</a:t>
            </a:r>
            <a:r>
              <a:rPr lang="en-US" spc="-5" smtClean="0"/>
              <a:t>S</a:t>
            </a:r>
            <a:r>
              <a:rPr lang="en-US" smtClean="0"/>
              <a:t>t</a:t>
            </a:r>
            <a:r>
              <a:rPr lang="en-US" spc="-5" smtClean="0"/>
              <a:t>an</a:t>
            </a:r>
            <a:r>
              <a:rPr lang="en-US" smtClean="0"/>
              <a:t>f</a:t>
            </a:r>
            <a:r>
              <a:rPr lang="en-US" spc="-5" smtClean="0"/>
              <a:t>o</a:t>
            </a:r>
            <a:r>
              <a:rPr lang="en-US" smtClean="0"/>
              <a:t>rd</a:t>
            </a:r>
            <a:r>
              <a:rPr lang="en-US" spc="-25" smtClean="0"/>
              <a:t> </a:t>
            </a:r>
            <a:r>
              <a:rPr lang="en-US" smtClean="0"/>
              <a:t>U</a:t>
            </a:r>
            <a:r>
              <a:rPr lang="en-US" spc="-5" smtClean="0"/>
              <a:t>n</a:t>
            </a:r>
            <a:r>
              <a:rPr lang="en-US" smtClean="0"/>
              <a:t>iv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4990401" y="6597134"/>
            <a:ext cx="135534" cy="184666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6" name="Shape 140"/>
          <p:cNvSpPr/>
          <p:nvPr/>
        </p:nvSpPr>
        <p:spPr>
          <a:xfrm>
            <a:off x="239255" y="6310425"/>
            <a:ext cx="8971800" cy="242775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141"/>
          <p:cNvSpPr txBox="1"/>
          <p:nvPr/>
        </p:nvSpPr>
        <p:spPr>
          <a:xfrm>
            <a:off x="582330" y="6207902"/>
            <a:ext cx="2299199" cy="42149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Combined </a:t>
            </a:r>
            <a:r>
              <a:rPr lang="en" sz="2000" b="1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Benefits</a:t>
            </a:r>
            <a:r>
              <a:rPr lang="en" sz="20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</a:t>
            </a:r>
            <a:r>
              <a:rPr lang="en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          </a:t>
            </a:r>
          </a:p>
        </p:txBody>
      </p:sp>
      <p:sp>
        <p:nvSpPr>
          <p:cNvPr id="8" name="Shape 142"/>
          <p:cNvSpPr txBox="1"/>
          <p:nvPr/>
        </p:nvSpPr>
        <p:spPr>
          <a:xfrm>
            <a:off x="2468600" y="6188701"/>
            <a:ext cx="2158500" cy="5168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↑</a:t>
            </a:r>
            <a:r>
              <a:rPr lang="en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Experience</a:t>
            </a:r>
          </a:p>
        </p:txBody>
      </p:sp>
      <p:sp>
        <p:nvSpPr>
          <p:cNvPr id="9" name="Shape 143"/>
          <p:cNvSpPr txBox="1"/>
          <p:nvPr/>
        </p:nvSpPr>
        <p:spPr>
          <a:xfrm>
            <a:off x="6075530" y="6188701"/>
            <a:ext cx="3318953" cy="5168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↓</a:t>
            </a:r>
            <a:r>
              <a:rPr lang="en" sz="2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Spending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$20-30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Billion</a:t>
            </a:r>
            <a:r>
              <a:rPr lang="en" sz="2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endParaRPr lang="en" sz="20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" name="Shape 144"/>
          <p:cNvSpPr txBox="1"/>
          <p:nvPr/>
        </p:nvSpPr>
        <p:spPr>
          <a:xfrm>
            <a:off x="4121330" y="6188701"/>
            <a:ext cx="2325299" cy="5168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↑</a:t>
            </a:r>
            <a:r>
              <a:rPr lang="en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Clinical Outcome </a:t>
            </a:r>
          </a:p>
        </p:txBody>
      </p:sp>
      <p:sp>
        <p:nvSpPr>
          <p:cNvPr id="12" name="Shape 147"/>
          <p:cNvSpPr/>
          <p:nvPr/>
        </p:nvSpPr>
        <p:spPr>
          <a:xfrm>
            <a:off x="301384" y="1630445"/>
            <a:ext cx="200698" cy="4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148"/>
          <p:cNvSpPr txBox="1"/>
          <p:nvPr/>
        </p:nvSpPr>
        <p:spPr>
          <a:xfrm rot="-5400000">
            <a:off x="-524099" y="2249362"/>
            <a:ext cx="1360798" cy="3125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Challenges</a:t>
            </a:r>
          </a:p>
        </p:txBody>
      </p:sp>
      <p:graphicFrame>
        <p:nvGraphicFramePr>
          <p:cNvPr id="14" name="Shape 149"/>
          <p:cNvGraphicFramePr/>
          <p:nvPr>
            <p:extLst>
              <p:ext uri="{D42A27DB-BD31-4B8C-83A1-F6EECF244321}">
                <p14:modId xmlns:p14="http://schemas.microsoft.com/office/powerpoint/2010/main" val="3292214657"/>
              </p:ext>
            </p:extLst>
          </p:nvPr>
        </p:nvGraphicFramePr>
        <p:xfrm>
          <a:off x="312602" y="1295400"/>
          <a:ext cx="3115552" cy="1710503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FF1FF"/>
                    </a:gs>
                    <a:gs pos="35000">
                      <a:srgbClr val="D2F5FF"/>
                    </a:gs>
                    <a:gs pos="100000">
                      <a:srgbClr val="EFFBFF"/>
                    </a:gs>
                  </a:gsLst>
                  <a:lin ang="16200000" scaled="0"/>
                </a:gradFill>
              </a:tblPr>
              <a:tblGrid>
                <a:gridCol w="3115552"/>
              </a:tblGrid>
              <a:tr h="3838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b="1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Inappropriate Use of Surgery</a:t>
                      </a:r>
                    </a:p>
                  </a:txBody>
                  <a:tcPr marL="91450" marR="91450" marT="34300" marB="34300" anchor="ctr"/>
                </a:tc>
              </a:tr>
              <a:tr h="1326624">
                <a:tc>
                  <a:txBody>
                    <a:bodyPr/>
                    <a:lstStyle/>
                    <a:p>
                      <a:pPr marL="182880" marR="0" lvl="0" indent="-1828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Patient expectations ineffectively managed 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  <a:rtl val="0"/>
                      </a:endParaRPr>
                    </a:p>
                    <a:p>
                      <a:pPr marL="182880" marR="0" lvl="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Primary providers lack</a:t>
                      </a:r>
                      <a:r>
                        <a:rPr lang="en" sz="1000" baseline="0" dirty="0">
                          <a:solidFill>
                            <a:schemeClr val="dk1"/>
                          </a:solidFill>
                          <a:rtl val="0"/>
                        </a:rPr>
                        <a:t> time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, </a:t>
                      </a:r>
                      <a:r>
                        <a:rPr lang="en" sz="1000" baseline="0" dirty="0">
                          <a:solidFill>
                            <a:schemeClr val="dk1"/>
                          </a:solidFill>
                          <a:rtl val="0"/>
                        </a:rPr>
                        <a:t>resources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to adjudicate surgical indications 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  <a:rtl val="0"/>
                      </a:endParaRPr>
                    </a:p>
                    <a:p>
                      <a:pPr marL="182880" marR="0" lvl="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Rampant overuse and underuse (~30%)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graphicFrame>
        <p:nvGraphicFramePr>
          <p:cNvPr id="15" name="Shape 150"/>
          <p:cNvGraphicFramePr/>
          <p:nvPr>
            <p:extLst>
              <p:ext uri="{D42A27DB-BD31-4B8C-83A1-F6EECF244321}">
                <p14:modId xmlns:p14="http://schemas.microsoft.com/office/powerpoint/2010/main" val="2426350888"/>
              </p:ext>
            </p:extLst>
          </p:nvPr>
        </p:nvGraphicFramePr>
        <p:xfrm>
          <a:off x="3406106" y="1295400"/>
          <a:ext cx="2994806" cy="1703708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BC3F7"/>
                    </a:gs>
                    <a:gs pos="35000">
                      <a:srgbClr val="E6D6F8"/>
                    </a:gs>
                    <a:gs pos="100000">
                      <a:srgbClr val="F6EFFC"/>
                    </a:gs>
                  </a:gsLst>
                  <a:lin ang="16200000" scaled="0"/>
                </a:gradFill>
              </a:tblPr>
              <a:tblGrid>
                <a:gridCol w="2994806"/>
              </a:tblGrid>
              <a:tr h="3841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Inappropriate Location</a:t>
                      </a:r>
                    </a:p>
                  </a:txBody>
                  <a:tcPr marL="91450" marR="91450" marT="34300" marB="34300" anchor="ctr"/>
                </a:tc>
              </a:tr>
              <a:tr h="131956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/>
                        <a:t>~57 million outpatient surgeries/year</a:t>
                      </a:r>
                    </a:p>
                    <a:p>
                      <a:endParaRPr lang="en" sz="10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/>
                        <a:t>55% performed in hospitals, a ~2-3x higher cost setting</a:t>
                      </a:r>
                    </a:p>
                    <a:p>
                      <a:endParaRPr lang="en" sz="10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/>
                        <a:t>Marked price variation for procedures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graphicFrame>
        <p:nvGraphicFramePr>
          <p:cNvPr id="16" name="Shape 151"/>
          <p:cNvGraphicFramePr/>
          <p:nvPr>
            <p:extLst>
              <p:ext uri="{D42A27DB-BD31-4B8C-83A1-F6EECF244321}">
                <p14:modId xmlns:p14="http://schemas.microsoft.com/office/powerpoint/2010/main" val="3374803013"/>
              </p:ext>
            </p:extLst>
          </p:nvPr>
        </p:nvGraphicFramePr>
        <p:xfrm>
          <a:off x="6411455" y="1295400"/>
          <a:ext cx="3010027" cy="1712763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C0BE"/>
                    </a:gs>
                    <a:gs pos="35000">
                      <a:srgbClr val="FFD2D2"/>
                    </a:gs>
                    <a:gs pos="100000">
                      <a:srgbClr val="FFEEEE"/>
                    </a:gs>
                  </a:gsLst>
                  <a:lin ang="16200000" scaled="0"/>
                </a:gradFill>
              </a:tblPr>
              <a:tblGrid>
                <a:gridCol w="3010027"/>
              </a:tblGrid>
              <a:tr h="3835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Ineffective Care Processes</a:t>
                      </a:r>
                    </a:p>
                  </a:txBody>
                  <a:tcPr marL="91450" marR="91450" marT="34300" marB="34300" anchor="ctr"/>
                </a:tc>
              </a:tr>
              <a:tr h="1329261">
                <a:tc>
                  <a:txBody>
                    <a:bodyPr/>
                    <a:lstStyle/>
                    <a:p>
                      <a:pPr marL="177800" lvl="0" indent="-1778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Difficult and inefficient patient transitions: 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  <a:p>
                      <a:pPr marL="368301" lvl="0" indent="-177801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5000"/>
                        <a:buFont typeface="Arial"/>
                        <a:buChar char="○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Within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parts of system: Lack of standardized procedures leading to delays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  <a:p>
                      <a:pPr marL="368301" lvl="0" indent="-177801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5000"/>
                        <a:buFont typeface="Arial"/>
                        <a:buChar char="○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Between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parts of the system: Lack of communication leading to redundancy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graphicFrame>
        <p:nvGraphicFramePr>
          <p:cNvPr id="17" name="Shape 152"/>
          <p:cNvGraphicFramePr/>
          <p:nvPr>
            <p:extLst>
              <p:ext uri="{D42A27DB-BD31-4B8C-83A1-F6EECF244321}">
                <p14:modId xmlns:p14="http://schemas.microsoft.com/office/powerpoint/2010/main" val="135505147"/>
              </p:ext>
            </p:extLst>
          </p:nvPr>
        </p:nvGraphicFramePr>
        <p:xfrm>
          <a:off x="312601" y="4138846"/>
          <a:ext cx="3147083" cy="1984362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FF1FF"/>
                    </a:gs>
                    <a:gs pos="35000">
                      <a:srgbClr val="D2F5FF"/>
                    </a:gs>
                    <a:gs pos="100000">
                      <a:srgbClr val="EFFBFF"/>
                    </a:gs>
                  </a:gsLst>
                  <a:lin ang="16200000" scaled="0"/>
                </a:gradFill>
              </a:tblPr>
              <a:tblGrid>
                <a:gridCol w="3147083"/>
              </a:tblGrid>
              <a:tr h="3670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b="1" u="sng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b="1" u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educe</a:t>
                      </a:r>
                      <a:endParaRPr lang="en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/>
                </a:tc>
              </a:tr>
              <a:tr h="1617302">
                <a:tc>
                  <a:txBody>
                    <a:bodyPr/>
                    <a:lstStyle/>
                    <a:p>
                      <a:pPr marL="182880" marR="0" lvl="0" indent="-1828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Patients.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Elicit preferences, establish expectations, employ decision aids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  <a:p>
                      <a:pPr marL="182880" marR="0" lvl="0" indent="-1828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Providers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. Empower with guideline-based clinical decision support tools</a:t>
                      </a:r>
                    </a:p>
                    <a:p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  <a:p>
                      <a:pPr marL="182880" marR="0" lvl="0" indent="-1828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System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. Enable case coaching from independent expert surgeon</a:t>
                      </a:r>
                    </a:p>
                    <a:p>
                      <a:pPr marR="0" lvl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>
                          <a:solidFill>
                            <a:srgbClr val="FF0000"/>
                          </a:solidFill>
                        </a:rPr>
                        <a:t>Savings: </a:t>
                      </a:r>
                      <a:r>
                        <a:rPr lang="en" sz="1200" b="1" i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r>
                        <a:rPr lang="en" sz="1200" b="1" i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graphicFrame>
        <p:nvGraphicFramePr>
          <p:cNvPr id="18" name="Shape 153"/>
          <p:cNvGraphicFramePr/>
          <p:nvPr>
            <p:extLst>
              <p:ext uri="{D42A27DB-BD31-4B8C-83A1-F6EECF244321}">
                <p14:modId xmlns:p14="http://schemas.microsoft.com/office/powerpoint/2010/main" val="1158109216"/>
              </p:ext>
            </p:extLst>
          </p:nvPr>
        </p:nvGraphicFramePr>
        <p:xfrm>
          <a:off x="3406106" y="4138846"/>
          <a:ext cx="3026962" cy="1983744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BC3F7"/>
                    </a:gs>
                    <a:gs pos="35000">
                      <a:srgbClr val="E6D6F8"/>
                    </a:gs>
                    <a:gs pos="100000">
                      <a:srgbClr val="F6EFFC"/>
                    </a:gs>
                  </a:gsLst>
                  <a:lin ang="16200000" scaled="0"/>
                </a:gradFill>
              </a:tblPr>
              <a:tblGrid>
                <a:gridCol w="3026962"/>
              </a:tblGrid>
              <a:tr h="3669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b="1" u="sng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b="1" u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eset</a:t>
                      </a:r>
                      <a:endParaRPr lang="en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/>
                </a:tc>
              </a:tr>
              <a:tr h="1616798">
                <a:tc>
                  <a:txBody>
                    <a:bodyPr/>
                    <a:lstStyle/>
                    <a:p>
                      <a:pPr marL="182880" lvl="0" indent="-18288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Patients.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Price &amp; outcome transparency</a:t>
                      </a: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endParaRPr lang="en" sz="1000" i="1" dirty="0">
                        <a:solidFill>
                          <a:schemeClr val="dk1"/>
                        </a:solidFill>
                      </a:endParaRPr>
                    </a:p>
                    <a:p>
                      <a:pPr marL="171450" lvl="0" indent="-17145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System.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Transition majority of 23-hour obs procedures to reconceptualized </a:t>
                      </a:r>
                      <a:r>
                        <a:rPr lang="en" sz="1000" dirty="0" smtClean="0">
                          <a:solidFill>
                            <a:schemeClr val="dk1"/>
                          </a:solidFill>
                        </a:rPr>
                        <a:t>ASCs</a:t>
                      </a:r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  <a:p>
                      <a:pPr marL="361951" lvl="1" indent="-17145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Courier New"/>
                        <a:buChar char="o"/>
                      </a:pPr>
                      <a:r>
                        <a:rPr lang="en" sz="1000" dirty="0" smtClean="0"/>
                        <a:t>Multi-specialty</a:t>
                      </a:r>
                      <a:endParaRPr lang="en-US" sz="1000" dirty="0" smtClean="0"/>
                    </a:p>
                    <a:p>
                      <a:pPr marL="361951" lvl="1" indent="-17145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Courier New"/>
                        <a:buChar char="o"/>
                      </a:pPr>
                      <a:r>
                        <a:rPr lang="en" sz="1000" dirty="0" smtClean="0"/>
                        <a:t>High </a:t>
                      </a:r>
                      <a:r>
                        <a:rPr lang="en" sz="1000" dirty="0"/>
                        <a:t>volume</a:t>
                      </a:r>
                    </a:p>
                    <a:p>
                      <a:pPr marL="365760" lvl="1" indent="-175259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Courier New"/>
                        <a:buChar char="o"/>
                      </a:pPr>
                      <a:r>
                        <a:rPr lang="en" sz="1000" dirty="0"/>
                        <a:t>Expanded facility hours (18/7)</a:t>
                      </a:r>
                    </a:p>
                    <a:p>
                      <a:endParaRPr lang="en" sz="1000" dirty="0"/>
                    </a:p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>
                          <a:solidFill>
                            <a:srgbClr val="FF0000"/>
                          </a:solidFill>
                        </a:rPr>
                        <a:t>Savings: 3% 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graphicFrame>
        <p:nvGraphicFramePr>
          <p:cNvPr id="19" name="Shape 154"/>
          <p:cNvGraphicFramePr/>
          <p:nvPr>
            <p:extLst>
              <p:ext uri="{D42A27DB-BD31-4B8C-83A1-F6EECF244321}">
                <p14:modId xmlns:p14="http://schemas.microsoft.com/office/powerpoint/2010/main" val="1569310952"/>
              </p:ext>
            </p:extLst>
          </p:nvPr>
        </p:nvGraphicFramePr>
        <p:xfrm>
          <a:off x="6419186" y="4143954"/>
          <a:ext cx="2917609" cy="1972278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C0BE"/>
                    </a:gs>
                    <a:gs pos="35000">
                      <a:srgbClr val="FFD2D2"/>
                    </a:gs>
                    <a:gs pos="100000">
                      <a:srgbClr val="FFEEEE"/>
                    </a:gs>
                  </a:gsLst>
                  <a:lin ang="16200000" scaled="0"/>
                </a:gradFill>
              </a:tblPr>
              <a:tblGrid>
                <a:gridCol w="2917609"/>
              </a:tblGrid>
              <a:tr h="3561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b="1" u="sng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b="1" u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eplicate</a:t>
                      </a:r>
                      <a:endParaRPr lang="en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/>
                </a:tc>
              </a:tr>
              <a:tr h="161614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i="1" dirty="0" smtClean="0">
                          <a:solidFill>
                            <a:schemeClr val="dk1"/>
                          </a:solidFill>
                        </a:rPr>
                        <a:t>System</a:t>
                      </a:r>
                      <a:r>
                        <a:rPr lang="en" sz="1000" i="1" dirty="0" smtClean="0">
                          <a:solidFill>
                            <a:schemeClr val="dk1"/>
                          </a:solidFill>
                        </a:rPr>
                        <a:t>. </a:t>
                      </a:r>
                      <a:endParaRPr lang="en" sz="10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346076" marR="0" lvl="0" indent="-171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Courier New"/>
                        <a:buChar char="o"/>
                      </a:pPr>
                      <a:r>
                        <a:rPr lang="en" sz="1000" dirty="0" smtClean="0">
                          <a:solidFill>
                            <a:schemeClr val="dk1"/>
                          </a:solidFill>
                        </a:rPr>
                        <a:t>Standardized care pathways</a:t>
                      </a:r>
                    </a:p>
                    <a:p>
                      <a:pPr marL="365760" marR="0" lvl="0" indent="-191134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Courier New"/>
                        <a:buChar char="o"/>
                      </a:pPr>
                      <a:r>
                        <a:rPr lang="en" sz="1000" dirty="0" smtClean="0">
                          <a:solidFill>
                            <a:schemeClr val="dk1"/>
                          </a:solidFill>
                          <a:rtl val="0"/>
                        </a:rPr>
                        <a:t>Standardized equipment/supplies </a:t>
                      </a:r>
                      <a:endParaRPr lang="en-US" sz="1000" dirty="0" smtClean="0">
                        <a:solidFill>
                          <a:schemeClr val="dk1"/>
                        </a:solidFill>
                        <a:rtl val="0"/>
                      </a:endParaRPr>
                    </a:p>
                    <a:p>
                      <a:pPr marL="346076" marR="0" lvl="0" indent="-171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Courier New"/>
                        <a:buChar char="o"/>
                      </a:pPr>
                      <a:r>
                        <a:rPr lang="en" sz="1000" dirty="0" smtClean="0">
                          <a:solidFill>
                            <a:schemeClr val="dk1"/>
                          </a:solidFill>
                        </a:rPr>
                        <a:t>Real-time internal </a:t>
                      </a:r>
                      <a:r>
                        <a:rPr lang="en" sz="1000" dirty="0" smtClean="0">
                          <a:solidFill>
                            <a:schemeClr val="dk1"/>
                          </a:solidFill>
                          <a:rtl val="0"/>
                        </a:rPr>
                        <a:t>cost</a:t>
                      </a:r>
                      <a:r>
                        <a:rPr lang="en" sz="1000" baseline="0" dirty="0" smtClean="0">
                          <a:solidFill>
                            <a:schemeClr val="dk1"/>
                          </a:solidFill>
                          <a:rtl val="0"/>
                        </a:rPr>
                        <a:t> transparency </a:t>
                      </a:r>
                      <a:endParaRPr lang="en-US" sz="1000" i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182880" marR="0" lvl="0" indent="-1828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000" i="1" dirty="0" smtClean="0">
                          <a:solidFill>
                            <a:schemeClr val="dk1"/>
                          </a:solidFill>
                        </a:rPr>
                        <a:t>Patients</a:t>
                      </a: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Enable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end-to-end</a:t>
                      </a:r>
                      <a:r>
                        <a:rPr lang="en" sz="1000" baseline="0" dirty="0">
                          <a:solidFill>
                            <a:schemeClr val="dk1"/>
                          </a:solidFill>
                          <a:rtl val="0"/>
                        </a:rPr>
                        <a:t>, closed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rtl val="0"/>
                        </a:rPr>
                        <a:t>-</a:t>
                      </a:r>
                      <a:r>
                        <a:rPr lang="en" sz="1000" baseline="0" dirty="0">
                          <a:solidFill>
                            <a:schemeClr val="dk1"/>
                          </a:solidFill>
                          <a:rtl val="0"/>
                        </a:rPr>
                        <a:t>loop care </a:t>
                      </a:r>
                      <a:endParaRPr lang="en-US" sz="10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365760" marR="0" lvl="1" indent="-175259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Arial"/>
                        <a:buChar char="○"/>
                      </a:pP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rtl val="0"/>
                        </a:rPr>
                        <a:t>Patient dashboard</a:t>
                      </a:r>
                      <a:r>
                        <a:rPr lang="en" sz="1000" baseline="0" dirty="0" smtClean="0">
                          <a:solidFill>
                            <a:schemeClr val="dk1"/>
                          </a:solidFill>
                          <a:rtl val="0"/>
                        </a:rPr>
                        <a:t> </a:t>
                      </a:r>
                      <a:endParaRPr lang="en" sz="1000" baseline="0" dirty="0">
                        <a:solidFill>
                          <a:schemeClr val="dk1"/>
                        </a:solidFill>
                        <a:rtl val="0"/>
                      </a:endParaRPr>
                    </a:p>
                    <a:p>
                      <a:pPr marL="365760" marR="0" lvl="1" indent="-175259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Arial"/>
                        <a:buChar char="○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</a:rPr>
                        <a:t>Case manager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65760" marR="0" lvl="1" indent="-175259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5000"/>
                        <a:buFont typeface="Arial"/>
                        <a:buChar char="○"/>
                      </a:pPr>
                      <a:r>
                        <a:rPr lang="en" sz="1000" dirty="0" smtClean="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</a:rPr>
                        <a:t>re-surgical tune-up</a:t>
                      </a:r>
                      <a:endParaRPr lang="en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4626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lang="en" sz="1000" baseline="0" dirty="0">
                        <a:solidFill>
                          <a:schemeClr val="dk1"/>
                        </a:solidFill>
                        <a:rtl val="0"/>
                      </a:endParaRPr>
                    </a:p>
                    <a:p>
                      <a:pPr marR="0" lvl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>
                          <a:solidFill>
                            <a:srgbClr val="FF0000"/>
                          </a:solidFill>
                          <a:rtl val="0"/>
                        </a:rPr>
                        <a:t>Savings: </a:t>
                      </a:r>
                      <a:r>
                        <a:rPr lang="en" sz="1200" b="1" i="1" dirty="0" smtClean="0">
                          <a:solidFill>
                            <a:srgbClr val="FF0000"/>
                          </a:solidFill>
                          <a:rtl val="0"/>
                        </a:rPr>
                        <a:t>2</a:t>
                      </a: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rtl val="0"/>
                        </a:rPr>
                        <a:t>-3</a:t>
                      </a:r>
                      <a:r>
                        <a:rPr lang="en" sz="1200" b="1" i="1" dirty="0" smtClean="0">
                          <a:solidFill>
                            <a:srgbClr val="FF0000"/>
                          </a:solidFill>
                          <a:rtl val="0"/>
                        </a:rPr>
                        <a:t>%</a:t>
                      </a:r>
                      <a:endParaRPr lang="en" sz="1200" b="1" i="1" dirty="0">
                        <a:solidFill>
                          <a:srgbClr val="FF0000"/>
                        </a:solidFill>
                        <a:rtl val="0"/>
                      </a:endParaRP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sp>
        <p:nvSpPr>
          <p:cNvPr id="20" name="Shape 155"/>
          <p:cNvSpPr txBox="1"/>
          <p:nvPr/>
        </p:nvSpPr>
        <p:spPr>
          <a:xfrm rot="-5400000">
            <a:off x="-431849" y="4973794"/>
            <a:ext cx="1176300" cy="3125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Solutions</a:t>
            </a:r>
          </a:p>
        </p:txBody>
      </p:sp>
      <p:pic>
        <p:nvPicPr>
          <p:cNvPr id="22" name="Picture 21" descr="Southwest j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32" y="3124200"/>
            <a:ext cx="1314271" cy="87618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03" y="3128103"/>
            <a:ext cx="1302559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8256" y="34020"/>
            <a:ext cx="8119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" sz="2800" b="1" dirty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  <a:rtl val="0"/>
              </a:rPr>
              <a:t>Transforming Ambulatory Surgical Care: </a:t>
            </a:r>
            <a:r>
              <a:rPr lang="en" sz="2800" b="1" dirty="0">
                <a:latin typeface="Arial Black" panose="020B0A04020102020204" pitchFamily="34" charset="0"/>
                <a:ea typeface="Calibri"/>
                <a:cs typeface="Calibri"/>
                <a:sym typeface="Calibri"/>
                <a:rtl val="0"/>
              </a:rPr>
              <a:t>Triple-R</a:t>
            </a:r>
            <a:r>
              <a:rPr lang="en" sz="2800" b="1" dirty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  <a:rtl val="0"/>
              </a:rPr>
              <a:t>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124200"/>
            <a:ext cx="129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82" y="-16002"/>
            <a:ext cx="8349918" cy="1292662"/>
          </a:xfrm>
        </p:spPr>
        <p:txBody>
          <a:bodyPr/>
          <a:lstStyle/>
          <a:p>
            <a:r>
              <a:rPr lang="en-US" dirty="0" smtClean="0"/>
              <a:t>Foreseeing the </a:t>
            </a:r>
            <a:r>
              <a:rPr lang="en-US" i="1" dirty="0" smtClean="0"/>
              <a:t>Dynamic </a:t>
            </a:r>
            <a:r>
              <a:rPr lang="en-US" dirty="0" smtClean="0"/>
              <a:t>Improvement Opportunity (Predicting What a Learning Healthcare System is Likely to Learn)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514600"/>
            <a:ext cx="9091613" cy="24006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Content: multi-axial patient assessment 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 </a:t>
            </a:r>
            <a:r>
              <a:rPr lang="en-US" sz="2600" dirty="0" smtClean="0">
                <a:latin typeface="Arial Black" panose="020B0A04020102020204" pitchFamily="34" charset="0"/>
              </a:rPr>
              <a:t>  and care plan</a:t>
            </a:r>
          </a:p>
          <a:p>
            <a:endParaRPr lang="en-US" sz="2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Culture: car</a:t>
            </a:r>
            <a:r>
              <a:rPr lang="en-US" sz="2600" u="sng" dirty="0" smtClean="0">
                <a:latin typeface="Arial Black" panose="020B0A04020102020204" pitchFamily="34" charset="0"/>
              </a:rPr>
              <a:t>ing</a:t>
            </a:r>
            <a:r>
              <a:rPr lang="en-US" sz="2600" dirty="0" smtClean="0">
                <a:latin typeface="Arial Black" panose="020B0A04020102020204" pitchFamily="34" charset="0"/>
              </a:rPr>
              <a:t>, parsimony, reliability</a:t>
            </a:r>
          </a:p>
          <a:p>
            <a:endParaRPr lang="en-US" sz="2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Black" panose="020B0A04020102020204" pitchFamily="34" charset="0"/>
              </a:rPr>
              <a:t>Control: brain, brawn and bits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/>
            <a:r>
              <a:rPr lang="en-US" dirty="0" smtClean="0">
                <a:solidFill>
                  <a:prstClr val="black"/>
                </a:solidFill>
              </a:rPr>
              <a:t>©</a:t>
            </a:r>
            <a:r>
              <a:rPr lang="en-US" spc="-15" dirty="0" smtClean="0">
                <a:solidFill>
                  <a:prstClr val="black"/>
                </a:solidFill>
              </a:rPr>
              <a:t> </a:t>
            </a:r>
            <a:r>
              <a:rPr lang="en-US" spc="-5" dirty="0" smtClean="0">
                <a:solidFill>
                  <a:prstClr val="black"/>
                </a:solidFill>
              </a:rPr>
              <a:t>201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spc="10" dirty="0" smtClean="0">
                <a:solidFill>
                  <a:prstClr val="black"/>
                </a:solidFill>
              </a:rPr>
              <a:t> </a:t>
            </a:r>
            <a:r>
              <a:rPr lang="en-US" spc="5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spc="-3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Mil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en-US" spc="-5" dirty="0" smtClean="0">
                <a:solidFill>
                  <a:prstClr val="black"/>
                </a:solidFill>
              </a:rPr>
              <a:t>n</a:t>
            </a:r>
            <a:r>
              <a:rPr lang="en-US" spc="5" dirty="0" smtClean="0">
                <a:solidFill>
                  <a:prstClr val="black"/>
                </a:solidFill>
              </a:rPr>
              <a:t>/</a:t>
            </a:r>
            <a:r>
              <a:rPr lang="en-US" spc="-5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spc="-5" dirty="0" smtClean="0">
                <a:solidFill>
                  <a:prstClr val="black"/>
                </a:solidFill>
              </a:rPr>
              <a:t>an</a:t>
            </a:r>
            <a:r>
              <a:rPr lang="en-US" dirty="0" smtClean="0">
                <a:solidFill>
                  <a:prstClr val="black"/>
                </a:solidFill>
              </a:rPr>
              <a:t>f</a:t>
            </a:r>
            <a:r>
              <a:rPr lang="en-US" spc="-5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rd</a:t>
            </a:r>
            <a:r>
              <a:rPr lang="en-US" spc="-25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</a:t>
            </a:r>
            <a:r>
              <a:rPr lang="en-US" spc="-5" dirty="0" err="1" smtClean="0">
                <a:solidFill>
                  <a:prstClr val="black"/>
                </a:solidFill>
              </a:rPr>
              <a:t>n</a:t>
            </a:r>
            <a:r>
              <a:rPr lang="en-US" dirty="0" err="1" smtClean="0">
                <a:solidFill>
                  <a:prstClr val="black"/>
                </a:solidFill>
              </a:rPr>
              <a:t>iv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4990400" y="6513385"/>
            <a:ext cx="343599" cy="184666"/>
          </a:xfrm>
        </p:spPr>
        <p:txBody>
          <a:bodyPr/>
          <a:lstStyle/>
          <a:p>
            <a:pPr marL="25400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4060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4048</TotalTime>
  <Words>600</Words>
  <Application>Microsoft Macintosh PowerPoint</Application>
  <PresentationFormat>Custom</PresentationFormat>
  <Paragraphs>117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Features of Today’s Positive Value Outliers</vt:lpstr>
      <vt:lpstr>Primary Care Population Management  “Idol” Sites</vt:lpstr>
      <vt:lpstr>Pushing Beyond Today’s Value Frontier  </vt:lpstr>
      <vt:lpstr>PowerPoint Presentation</vt:lpstr>
      <vt:lpstr>PowerPoint Presentation</vt:lpstr>
      <vt:lpstr>Foreseeing the Dynamic Improvement Opportunity (Predicting What a Learning Healthcare System is Likely to Learn)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CFP Rounds: Remembering Why We are Laser-Focused on Uncovering Physician Performance Differences</dc:title>
  <dc:creator>Jose Carrillo</dc:creator>
  <cp:lastModifiedBy>Lisa Ehle</cp:lastModifiedBy>
  <cp:revision>191</cp:revision>
  <cp:lastPrinted>2014-04-21T16:46:56Z</cp:lastPrinted>
  <dcterms:created xsi:type="dcterms:W3CDTF">2013-08-26T07:01:14Z</dcterms:created>
  <dcterms:modified xsi:type="dcterms:W3CDTF">2014-04-22T19:00:41Z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2013-07-26T00:00:00Z</vt:filetime>
  </property>
  <property fmtid="{D5CDD505-2E9C-101B-9397-08002B2CF9AE}" pid="3" name="LastSaved">
    <vt:filetime>2013-08-26T00:00:00Z</vt:filetime>
  </property>
</Properties>
</file>