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2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792" autoAdjust="0"/>
  </p:normalViewPr>
  <p:slideViewPr>
    <p:cSldViewPr snapToGrid="0">
      <p:cViewPr varScale="1">
        <p:scale>
          <a:sx n="65" d="100"/>
          <a:sy n="65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5CEF4-4D2C-4A25-993D-F034AAED16F1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48763-D2D6-4845-B3F5-1D2977226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Like in the </a:t>
            </a:r>
            <a:r>
              <a:rPr lang="en-US" dirty="0" err="1" smtClean="0"/>
              <a:t>Teamstepps</a:t>
            </a:r>
            <a:r>
              <a:rPr lang="en-US" dirty="0" smtClean="0"/>
              <a:t> model –</a:t>
            </a:r>
            <a:r>
              <a:rPr lang="en-US" baseline="0" dirty="0" smtClean="0"/>
              <a:t> 4 elements of an effective team.  Engaging leadership uses the same basic principles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Situation Monitoring- Know who you are dealing with and their given situation. Healthy organization? Recent leadership turnover? Cohesive? </a:t>
            </a:r>
            <a:r>
              <a:rPr lang="en-US" baseline="0" dirty="0" err="1" smtClean="0"/>
              <a:t>Devisive</a:t>
            </a:r>
            <a:r>
              <a:rPr lang="en-US" baseline="0" dirty="0" smtClean="0"/>
              <a:t>? Do your best to ascertain before approach with an “ask” </a:t>
            </a:r>
          </a:p>
          <a:p>
            <a:r>
              <a:rPr lang="en-US" baseline="0" dirty="0" smtClean="0"/>
              <a:t>	Do your </a:t>
            </a:r>
            <a:r>
              <a:rPr lang="en-US" baseline="0" dirty="0" err="1" smtClean="0"/>
              <a:t>homeworks</a:t>
            </a:r>
            <a:r>
              <a:rPr lang="en-US" baseline="0" dirty="0" smtClean="0"/>
              <a:t> with the goal of Developing a Shared Mental Model with leadership</a:t>
            </a:r>
          </a:p>
          <a:p>
            <a:r>
              <a:rPr lang="en-US" baseline="0" dirty="0" smtClean="0"/>
              <a:t>	- understand their dynamics and find a way to get on the same page </a:t>
            </a:r>
          </a:p>
          <a:p>
            <a:r>
              <a:rPr lang="en-US" baseline="0" dirty="0" smtClean="0"/>
              <a:t>	- WIIFM – look at the situation from their perspective</a:t>
            </a:r>
          </a:p>
          <a:p>
            <a:endParaRPr lang="en-US" baseline="0" dirty="0" smtClean="0"/>
          </a:p>
          <a:p>
            <a:r>
              <a:rPr lang="en-US" baseline="0" dirty="0" smtClean="0"/>
              <a:t>Mutual Support – Help leadership understand that the ultimate goals are mutually beneficial – everyone wins</a:t>
            </a:r>
          </a:p>
          <a:p>
            <a:r>
              <a:rPr lang="en-US" baseline="0" dirty="0" smtClean="0"/>
              <a:t>	Make sure they know you will support them however necessary</a:t>
            </a:r>
          </a:p>
          <a:p>
            <a:r>
              <a:rPr lang="en-US" baseline="0" dirty="0" smtClean="0"/>
              <a:t>	WIIFM also applies here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Communication – Clear,  Concise, Timely, and Brief Communication will serve you well when engaging organizational leadership</a:t>
            </a:r>
          </a:p>
          <a:p>
            <a:r>
              <a:rPr lang="en-US" baseline="0" dirty="0" smtClean="0"/>
              <a:t>	WIIFM again – getting the point?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Leadership  -  To engage a leader, present your information as a leader – Leaders respect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7CC3B-53A9-A443-9C80-A022B8B1946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96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is the Team you are wanting to engage? </a:t>
            </a:r>
          </a:p>
          <a:p>
            <a:endParaRPr lang="en-US" dirty="0" smtClean="0"/>
          </a:p>
          <a:p>
            <a:r>
              <a:rPr lang="en-US" dirty="0" smtClean="0"/>
              <a:t>What do we need them to understand?</a:t>
            </a:r>
          </a:p>
          <a:p>
            <a:endParaRPr lang="en-US" dirty="0" smtClean="0"/>
          </a:p>
          <a:p>
            <a:r>
              <a:rPr lang="en-US" dirty="0" smtClean="0"/>
              <a:t>First</a:t>
            </a:r>
            <a:r>
              <a:rPr lang="en-US" baseline="0" dirty="0" smtClean="0"/>
              <a:t> 6 bullets comprise the team from a hospital’s standpoint.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first Four are generally considered the leadership, but staff and patient’s can be just as tricky to engage if not more so.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bottom 3 bullets are the global goals of the team, regardless of the specific collaborative or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48763-D2D6-4845-B3F5-1D2977226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9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whole process in</a:t>
            </a:r>
            <a:r>
              <a:rPr lang="en-US" baseline="0" dirty="0" smtClean="0"/>
              <a:t> an easy to understand format (the Baptist preacher model)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want their commitment to the collaborative and it’s goals – We want “Buy in”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want them to collaborate and work together with you and everyone on the team – moving forward together with a shared mental model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need consummate, frequent communication that is Clear, Concise, Brief, and Timely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need to remind them that celebrating goals – primary goals, ultimate goals, and small, incremental goals – is </a:t>
            </a:r>
            <a:r>
              <a:rPr lang="en-US" baseline="0" smtClean="0"/>
              <a:t>incredibly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43BDBE-BE1D-4947-88E6-00AAC3C7F3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6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0" y="1"/>
            <a:ext cx="12192000" cy="663575"/>
          </a:xfrm>
          <a:prstGeom prst="rect">
            <a:avLst/>
          </a:prstGeom>
          <a:solidFill>
            <a:srgbClr val="000000"/>
          </a:solidFill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4234" y="450850"/>
            <a:ext cx="12187767" cy="234950"/>
          </a:xfrm>
          <a:prstGeom prst="rect">
            <a:avLst/>
          </a:prstGeom>
          <a:solidFill>
            <a:srgbClr val="806E52"/>
          </a:solidFill>
          <a:ln w="9525">
            <a:solidFill>
              <a:srgbClr val="806E52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pic>
        <p:nvPicPr>
          <p:cNvPr id="4" name="Picture 0" descr="Description: Gold LHA no white space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2" y="212726"/>
            <a:ext cx="984249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" y="6324600"/>
            <a:ext cx="12187767" cy="234950"/>
          </a:xfrm>
          <a:prstGeom prst="rect">
            <a:avLst/>
          </a:prstGeom>
          <a:solidFill>
            <a:srgbClr val="806E52"/>
          </a:solidFill>
          <a:ln w="9525">
            <a:solidFill>
              <a:srgbClr val="806E52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0" y="6553200"/>
            <a:ext cx="12192000" cy="304800"/>
          </a:xfrm>
          <a:prstGeom prst="rect">
            <a:avLst/>
          </a:prstGeom>
          <a:solidFill>
            <a:srgbClr val="000000"/>
          </a:solidFill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BF9E2-0F41-4B7B-98D9-FE7E6F19B7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248401"/>
            <a:ext cx="284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78BC94D-04CF-4854-B8D6-9BBCC9A3265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8755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DF8C2-8A5D-433A-90D7-78FFF62197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983B8-EB2C-4E21-8218-0D2FBB0544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5417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8A0FC-8877-4232-A606-389107279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A3778-C74B-4A61-BF3B-53C6787F7B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98544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BE304-CBBD-45AE-A455-A5FFE032EC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96ECC-F4CA-4C06-B1A4-E05202E6E2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15184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4267200" y="6324601"/>
            <a:ext cx="28448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B3A6ED-7380-45F7-AFDF-B2DD251C02FF}" type="slidenum">
              <a:rPr lang="en-US" sz="10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609600" y="152400"/>
            <a:ext cx="10972800" cy="6096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defTabSz="457200">
              <a:defRPr/>
            </a:pPr>
            <a:endParaRPr lang="en-US" sz="3200" dirty="0">
              <a:solidFill>
                <a:srgbClr val="EEECE1">
                  <a:lumMod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2000" b="0">
                <a:latin typeface="Arial" pitchFamily="34" charset="0"/>
                <a:cs typeface="Arial" pitchFamily="34" charset="0"/>
              </a:defRPr>
            </a:lvl1pPr>
            <a:lvl2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BAA42"/>
              </a:buClr>
              <a:buSzPct val="133000"/>
              <a:buFont typeface="Wingdings" charset="2"/>
              <a:buNone/>
              <a:tabLst/>
              <a:defRPr sz="2000">
                <a:latin typeface="Arial" pitchFamily="34" charset="0"/>
                <a:cs typeface="Arial" pitchFamily="34" charset="0"/>
              </a:defRPr>
            </a:lvl2pPr>
            <a:lvl3pPr marL="457200" indent="-210312">
              <a:spcBef>
                <a:spcPct val="20000"/>
              </a:spcBef>
              <a:spcAft>
                <a:spcPts val="600"/>
              </a:spcAft>
              <a:buClr>
                <a:srgbClr val="9A8B7D"/>
              </a:buClr>
              <a:buSzPct val="133000"/>
              <a:buFont typeface="Wingdings" charset="2"/>
              <a:buChar char="§"/>
              <a:defRPr sz="2000">
                <a:latin typeface="Arial" pitchFamily="34" charset="0"/>
                <a:cs typeface="Arial" pitchFamily="34" charset="0"/>
              </a:defRPr>
            </a:lvl3pPr>
            <a:lvl4pPr marL="914400" indent="209550">
              <a:spcBef>
                <a:spcPts val="480"/>
              </a:spcBef>
              <a:spcAft>
                <a:spcPts val="600"/>
              </a:spcAft>
              <a:buClr>
                <a:srgbClr val="9A8B7D"/>
              </a:buClr>
              <a:buFont typeface="Arial"/>
              <a:buChar char="–"/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noProof="0" dirty="0" smtClean="0"/>
          </a:p>
        </p:txBody>
      </p:sp>
      <p:sp>
        <p:nvSpPr>
          <p:cNvPr id="12" name="Title Placeholder 10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6858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lnSpc>
                <a:spcPts val="3000"/>
              </a:lnSpc>
              <a:defRPr sz="3200">
                <a:solidFill>
                  <a:srgbClr val="9A8B7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03200" y="6324601"/>
            <a:ext cx="2844800" cy="365125"/>
          </a:xfrm>
        </p:spPr>
        <p:txBody>
          <a:bodyPr/>
          <a:lstStyle>
            <a:lvl1pPr>
              <a:defRPr sz="80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EEECE1">
                    <a:lumMod val="50000"/>
                  </a:srgbClr>
                </a:solidFill>
              </a:rPr>
              <a:t>© 2010 Press Ganey Associates, Inc.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277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1"/>
            <a:ext cx="12192000" cy="663575"/>
          </a:xfrm>
          <a:prstGeom prst="rect">
            <a:avLst/>
          </a:prstGeom>
          <a:solidFill>
            <a:srgbClr val="000000"/>
          </a:solidFill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4234" y="450850"/>
            <a:ext cx="12187767" cy="234950"/>
          </a:xfrm>
          <a:prstGeom prst="rect">
            <a:avLst/>
          </a:prstGeom>
          <a:solidFill>
            <a:srgbClr val="806E52"/>
          </a:solidFill>
          <a:ln w="9525">
            <a:solidFill>
              <a:srgbClr val="806E52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pic>
        <p:nvPicPr>
          <p:cNvPr id="6" name="Picture 0" descr="Description: Gold LHA no white space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2" y="212726"/>
            <a:ext cx="984249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940800" y="6430964"/>
            <a:ext cx="28448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defRPr/>
            </a:pPr>
            <a:fld id="{29602597-3EE0-4302-9811-DE8EF19B5B17}" type="slidenum">
              <a:rPr lang="en-US" sz="1200" smtClean="0">
                <a:solidFill>
                  <a:prstClr val="black"/>
                </a:solidFill>
              </a:rPr>
              <a:pPr algn="r">
                <a:defRPr/>
              </a:pPr>
              <a:t>‹#›</a:t>
            </a:fld>
            <a:endParaRPr lang="en-US" sz="1200" dirty="0" smtClean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5898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CE643-0E8E-4C01-8CA3-BFA1F5A85B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3A558-E8AD-41A0-BDA6-A63B7887E8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093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A55C-CB84-4737-914A-B1C4F9E1AA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B4B7-DB6E-4117-BBD7-F8B128C802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622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E81CC-EB92-42C9-A991-0FA4C373DC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7A702-6AED-4AB9-A8B0-9601C3D3EC0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673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480B8-749D-4D1B-A35D-B8E8C5D4BE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5D828-4EA0-4723-AE0B-738BE5241A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6172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41D3-CD0E-4172-8D33-43374AADE9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9049B-0467-4E56-ADE9-72E93D8A03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142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8CD4E-E88C-45FB-8296-590A38F41FD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E282E-6FC1-4CDE-B014-BED176129D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2637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ABD4-DB89-4F7C-8EFA-F69075DBF7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0488-0A39-43C1-9976-39A30E9A27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2364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DDA8CB-144F-415C-921B-D6231C0940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3A1024-886C-44A1-A19D-5B1B594DB6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8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6442"/>
            <a:ext cx="12191999" cy="1143000"/>
          </a:xfrm>
        </p:spPr>
        <p:txBody>
          <a:bodyPr>
            <a:noAutofit/>
          </a:bodyPr>
          <a:lstStyle/>
          <a:p>
            <a:r>
              <a:rPr lang="en-US" sz="5000" b="1" dirty="0">
                <a:cs typeface="Calibri"/>
              </a:rPr>
              <a:t>	</a:t>
            </a:r>
            <a:r>
              <a:rPr lang="en-US" sz="5000" b="1" dirty="0" smtClean="0">
                <a:cs typeface="Calibri"/>
              </a:rPr>
              <a:t>Principles of Engaging Leadership</a:t>
            </a:r>
            <a:endParaRPr lang="en-US" sz="5000" b="1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4320" y="1589274"/>
            <a:ext cx="4447673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Situation </a:t>
            </a:r>
            <a:r>
              <a:rPr lang="en-US" sz="4400" dirty="0"/>
              <a:t>Monitoring</a:t>
            </a:r>
          </a:p>
          <a:p>
            <a:r>
              <a:rPr lang="en-US" sz="4400" dirty="0"/>
              <a:t>Mutual Support</a:t>
            </a:r>
          </a:p>
          <a:p>
            <a:r>
              <a:rPr lang="en-US" sz="4400" dirty="0"/>
              <a:t>Communication</a:t>
            </a:r>
          </a:p>
          <a:p>
            <a:r>
              <a:rPr lang="en-US" sz="4400" dirty="0" smtClean="0"/>
              <a:t>Leadership</a:t>
            </a:r>
            <a:endParaRPr lang="en-US" sz="4400" dirty="0"/>
          </a:p>
        </p:txBody>
      </p:sp>
      <p:pic>
        <p:nvPicPr>
          <p:cNvPr id="5126" name="Picture 6" descr="http://bloximages.chicago2.vip.townnews.com/nwitimes.com/content/tncms/assets/v3/editorial/f/47/f47df554-dfa3-5e73-8bb3-c627c4939963/4ddec5391dbb0.preview-6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50" y="1589275"/>
            <a:ext cx="3744500" cy="248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farmingtonglenn.net/wp-content/uploads/2013/07/tin-man-dorothy-scarecrow-large-msg-12014383219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453" y="1589274"/>
            <a:ext cx="2740397" cy="248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images1.fanpop.com/images/photos/2000000/Wizard-of-Oz-Caps-the-wizard-of-oz-2028948-720-53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49" y="4037579"/>
            <a:ext cx="3189203" cy="237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images2.fanpop.com/images/photos/6300000/Meeting-The-Wizard-the-wizard-of-oz-6394358-720-480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t="11933" r="20561"/>
          <a:stretch/>
        </p:blipFill>
        <p:spPr bwMode="auto">
          <a:xfrm>
            <a:off x="3982452" y="4040376"/>
            <a:ext cx="2767263" cy="237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906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12192000" cy="1143000"/>
          </a:xfrm>
        </p:spPr>
        <p:txBody>
          <a:bodyPr/>
          <a:lstStyle/>
          <a:p>
            <a:r>
              <a:rPr lang="en-US" sz="3600" b="1" dirty="0" smtClean="0"/>
              <a:t>Getting the Whole Team Headed Towards the Goal</a:t>
            </a:r>
            <a:endParaRPr lang="en-US" sz="36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721" y="1840607"/>
            <a:ext cx="5662411" cy="4297363"/>
          </a:xfrm>
        </p:spPr>
        <p:txBody>
          <a:bodyPr/>
          <a:lstStyle/>
          <a:p>
            <a:pPr marL="347472" indent="-347472"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Board</a:t>
            </a:r>
            <a:endParaRPr lang="en-US" sz="2600" b="1" dirty="0">
              <a:solidFill>
                <a:prstClr val="black"/>
              </a:solidFill>
            </a:endParaRPr>
          </a:p>
          <a:p>
            <a:pPr marL="347472" indent="-347472" fontAlgn="auto">
              <a:spcAft>
                <a:spcPts val="0"/>
              </a:spcAft>
              <a:defRPr/>
            </a:pPr>
            <a:r>
              <a:rPr lang="en-US" sz="2600" b="1" dirty="0">
                <a:solidFill>
                  <a:prstClr val="black"/>
                </a:solidFill>
              </a:rPr>
              <a:t>Senior Leadership </a:t>
            </a:r>
            <a:endParaRPr lang="en-US" sz="2600" b="1" dirty="0" smtClean="0">
              <a:solidFill>
                <a:prstClr val="black"/>
              </a:solidFill>
            </a:endParaRPr>
          </a:p>
          <a:p>
            <a:pPr marL="347472" indent="-347472"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Physicians </a:t>
            </a:r>
            <a:endParaRPr lang="en-US" sz="2600" b="1" dirty="0">
              <a:solidFill>
                <a:prstClr val="black"/>
              </a:solidFill>
            </a:endParaRPr>
          </a:p>
          <a:p>
            <a:pPr marL="347472" indent="-347472"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Department Leadership</a:t>
            </a:r>
            <a:endParaRPr lang="en-US" sz="2600" b="1" dirty="0">
              <a:solidFill>
                <a:prstClr val="black"/>
              </a:solidFill>
            </a:endParaRPr>
          </a:p>
          <a:p>
            <a:pPr marL="347472" indent="-347472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Staff </a:t>
            </a:r>
          </a:p>
          <a:p>
            <a:pPr marL="347472" indent="-347472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Patients </a:t>
            </a:r>
          </a:p>
          <a:p>
            <a:pPr marL="347472" indent="-347472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Mutual </a:t>
            </a:r>
            <a:r>
              <a:rPr lang="en-US" sz="2600" dirty="0">
                <a:solidFill>
                  <a:prstClr val="black"/>
                </a:solidFill>
              </a:rPr>
              <a:t>Accountability</a:t>
            </a:r>
          </a:p>
          <a:p>
            <a:pPr marL="347472" indent="-347472" fontAlgn="auto">
              <a:spcAft>
                <a:spcPts val="0"/>
              </a:spcAft>
              <a:defRPr/>
            </a:pPr>
            <a:r>
              <a:rPr lang="en-US" sz="2600" dirty="0">
                <a:solidFill>
                  <a:prstClr val="black"/>
                </a:solidFill>
              </a:rPr>
              <a:t>Rapid Cycle Improvement</a:t>
            </a:r>
          </a:p>
          <a:p>
            <a:pPr marL="347472" indent="-347472" fontAlgn="auto">
              <a:spcAft>
                <a:spcPts val="0"/>
              </a:spcAft>
              <a:defRPr/>
            </a:pPr>
            <a:r>
              <a:rPr lang="en-US" sz="2600" dirty="0">
                <a:solidFill>
                  <a:prstClr val="black"/>
                </a:solidFill>
              </a:rPr>
              <a:t>Lasting Culture Change</a:t>
            </a:r>
          </a:p>
          <a:p>
            <a:endParaRPr lang="en-US" sz="2800" dirty="0"/>
          </a:p>
        </p:txBody>
      </p:sp>
      <p:pic>
        <p:nvPicPr>
          <p:cNvPr id="4" name="Picture 4" descr="http://weirdfictionreview.com/wp-content/uploads/2012/04/yellowbrickr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132" y="2295705"/>
            <a:ext cx="5238750" cy="3495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431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9005"/>
            <a:ext cx="12191999" cy="1275038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What are you Asking From Leadership?</a:t>
            </a:r>
            <a:endParaRPr lang="en-US" sz="48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22425" y="1607428"/>
            <a:ext cx="71761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363489" y="2330783"/>
            <a:ext cx="4363782" cy="314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900"/>
              </a:spcBef>
              <a:buFont typeface="Arial"/>
              <a:buChar char="•"/>
            </a:pPr>
            <a:r>
              <a:rPr lang="en-US" sz="4400" dirty="0">
                <a:solidFill>
                  <a:prstClr val="black"/>
                </a:solidFill>
              </a:rPr>
              <a:t>Commitment</a:t>
            </a:r>
          </a:p>
          <a:p>
            <a:pPr marL="342900" indent="-342900">
              <a:spcBef>
                <a:spcPts val="900"/>
              </a:spcBef>
              <a:buFont typeface="Arial"/>
              <a:buChar char="•"/>
            </a:pPr>
            <a:r>
              <a:rPr lang="en-US" sz="4400" dirty="0">
                <a:solidFill>
                  <a:prstClr val="black"/>
                </a:solidFill>
              </a:rPr>
              <a:t>Collaboration </a:t>
            </a:r>
          </a:p>
          <a:p>
            <a:pPr marL="342900" indent="-342900">
              <a:spcBef>
                <a:spcPts val="900"/>
              </a:spcBef>
              <a:buFont typeface="Arial"/>
              <a:buChar char="•"/>
            </a:pPr>
            <a:r>
              <a:rPr lang="en-US" sz="4400" dirty="0">
                <a:solidFill>
                  <a:prstClr val="black"/>
                </a:solidFill>
              </a:rPr>
              <a:t>Communication</a:t>
            </a:r>
          </a:p>
          <a:p>
            <a:pPr marL="342900" indent="-342900">
              <a:spcBef>
                <a:spcPts val="900"/>
              </a:spcBef>
              <a:buFont typeface="Arial"/>
              <a:buChar char="•"/>
            </a:pPr>
            <a:r>
              <a:rPr lang="en-US" sz="4400" dirty="0">
                <a:solidFill>
                  <a:prstClr val="black"/>
                </a:solidFill>
              </a:rPr>
              <a:t>Celebration</a:t>
            </a:r>
          </a:p>
        </p:txBody>
      </p:sp>
      <p:pic>
        <p:nvPicPr>
          <p:cNvPr id="6" name="Picture 2" descr="http://images1.fanpop.com/images/photos/2000000/Wizard-of-Oz-Caps-the-wizard-of-oz-2028105-720-5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312" y="1996066"/>
            <a:ext cx="5557600" cy="413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051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0F12C8F2A83E48974FF80171A0D9A3" ma:contentTypeVersion="3" ma:contentTypeDescription="Create a new document." ma:contentTypeScope="" ma:versionID="172a79084bb7b4125e5776989d34d635">
  <xsd:schema xmlns:xsd="http://www.w3.org/2001/XMLSchema" xmlns:xs="http://www.w3.org/2001/XMLSchema" xmlns:p="http://schemas.microsoft.com/office/2006/metadata/properties" xmlns:ns2="6e48ee00-3676-48b9-a282-c7c03ae636f0" targetNamespace="http://schemas.microsoft.com/office/2006/metadata/properties" ma:root="true" ma:fieldsID="eec71750097f787cab71f250e4e4148b" ns2:_="">
    <xsd:import namespace="6e48ee00-3676-48b9-a282-c7c03ae636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48ee00-3676-48b9-a282-c7c03ae636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766B06-73F7-463C-81C8-ED0629FCAFE2}"/>
</file>

<file path=customXml/itemProps2.xml><?xml version="1.0" encoding="utf-8"?>
<ds:datastoreItem xmlns:ds="http://schemas.openxmlformats.org/officeDocument/2006/customXml" ds:itemID="{6CF3224A-CF41-41BE-BA57-195DAE8D102C}"/>
</file>

<file path=customXml/itemProps3.xml><?xml version="1.0" encoding="utf-8"?>
<ds:datastoreItem xmlns:ds="http://schemas.openxmlformats.org/officeDocument/2006/customXml" ds:itemID="{F2B6E262-3225-4932-A6F7-9F87D0DEE748}"/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269</Words>
  <Application>Microsoft Office PowerPoint</Application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15_Office Theme</vt:lpstr>
      <vt:lpstr> Principles of Engaging Leadership</vt:lpstr>
      <vt:lpstr>Getting the Whole Team Headed Towards the Goal</vt:lpstr>
      <vt:lpstr>What are you Asking From Leadership?</vt:lpstr>
    </vt:vector>
  </TitlesOfParts>
  <Company>LHA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Leaders – Getting “Buy-in”</dc:title>
  <dc:creator>Kenneth Alexander</dc:creator>
  <cp:lastModifiedBy>Kenneth Alexander</cp:lastModifiedBy>
  <cp:revision>12</cp:revision>
  <dcterms:created xsi:type="dcterms:W3CDTF">2015-10-30T14:13:28Z</dcterms:created>
  <dcterms:modified xsi:type="dcterms:W3CDTF">2015-11-02T20:46:04Z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0x010100AD0F12C8F2A83E48974FF80171A0D9A3</vt:lpwstr>
  </property>
</Properties>
</file>